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7" r:id="rId3"/>
    <p:sldId id="258" r:id="rId4"/>
    <p:sldId id="313" r:id="rId5"/>
    <p:sldId id="295" r:id="rId6"/>
    <p:sldId id="296" r:id="rId7"/>
    <p:sldId id="297" r:id="rId8"/>
    <p:sldId id="298" r:id="rId9"/>
    <p:sldId id="299" r:id="rId10"/>
    <p:sldId id="300" r:id="rId11"/>
    <p:sldId id="301" r:id="rId12"/>
    <p:sldId id="302" r:id="rId13"/>
    <p:sldId id="303" r:id="rId14"/>
    <p:sldId id="314" r:id="rId15"/>
    <p:sldId id="259" r:id="rId16"/>
    <p:sldId id="304" r:id="rId17"/>
    <p:sldId id="292" r:id="rId18"/>
    <p:sldId id="308" r:id="rId19"/>
    <p:sldId id="260" r:id="rId20"/>
    <p:sldId id="309" r:id="rId21"/>
    <p:sldId id="305" r:id="rId22"/>
    <p:sldId id="261" r:id="rId23"/>
    <p:sldId id="262" r:id="rId24"/>
    <p:sldId id="306" r:id="rId25"/>
    <p:sldId id="263" r:id="rId26"/>
    <p:sldId id="307" r:id="rId27"/>
    <p:sldId id="264" r:id="rId28"/>
    <p:sldId id="265" r:id="rId29"/>
    <p:sldId id="266" r:id="rId30"/>
    <p:sldId id="267" r:id="rId31"/>
    <p:sldId id="312" r:id="rId32"/>
    <p:sldId id="268" r:id="rId33"/>
    <p:sldId id="269" r:id="rId34"/>
    <p:sldId id="270" r:id="rId35"/>
    <p:sldId id="271" r:id="rId36"/>
    <p:sldId id="272" r:id="rId37"/>
    <p:sldId id="310" r:id="rId38"/>
    <p:sldId id="273" r:id="rId39"/>
    <p:sldId id="278" r:id="rId40"/>
    <p:sldId id="280" r:id="rId41"/>
    <p:sldId id="291" r:id="rId42"/>
    <p:sldId id="290"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33CC"/>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22" autoAdjust="0"/>
  </p:normalViewPr>
  <p:slideViewPr>
    <p:cSldViewPr>
      <p:cViewPr varScale="1">
        <p:scale>
          <a:sx n="82" d="100"/>
          <a:sy n="82" d="100"/>
        </p:scale>
        <p:origin x="-11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EC6D7E3-837C-438E-8DFA-04354843039C}" type="datetimeFigureOut">
              <a:rPr lang="en-US" smtClean="0"/>
              <a:pPr/>
              <a:t>8/10/2016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E7EBDA2-448C-4B95-87EF-AFB02CD7BF82}" type="slidenum">
              <a:rPr lang="en-US" smtClean="0"/>
              <a:pPr/>
              <a:t>‹#›</a:t>
            </a:fld>
            <a:endParaRPr lang="en-US"/>
          </a:p>
        </p:txBody>
      </p:sp>
    </p:spTree>
    <p:extLst>
      <p:ext uri="{BB962C8B-B14F-4D97-AF65-F5344CB8AC3E}">
        <p14:creationId xmlns:p14="http://schemas.microsoft.com/office/powerpoint/2010/main" xmlns="" val="302474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7EBDA2-448C-4B95-87EF-AFB02CD7BF8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CA9B32-31F6-4EDE-AD5E-3B652483D667}"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150989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A9B32-31F6-4EDE-AD5E-3B652483D667}"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384773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A9B32-31F6-4EDE-AD5E-3B652483D667}"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12589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A9B32-31F6-4EDE-AD5E-3B652483D667}"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2840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A9B32-31F6-4EDE-AD5E-3B652483D667}"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10880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CA9B32-31F6-4EDE-AD5E-3B652483D667}"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342048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CA9B32-31F6-4EDE-AD5E-3B652483D667}"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267993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CA9B32-31F6-4EDE-AD5E-3B652483D667}"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305169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A9B32-31F6-4EDE-AD5E-3B652483D667}"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152272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A9B32-31F6-4EDE-AD5E-3B652483D667}"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98030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A9B32-31F6-4EDE-AD5E-3B652483D667}"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230276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A9B32-31F6-4EDE-AD5E-3B652483D667}"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8829A-5DB8-44F6-9CC6-DA522832157C}" type="slidenum">
              <a:rPr lang="en-US" smtClean="0"/>
              <a:pPr/>
              <a:t>‹#›</a:t>
            </a:fld>
            <a:endParaRPr lang="en-US"/>
          </a:p>
        </p:txBody>
      </p:sp>
    </p:spTree>
    <p:extLst>
      <p:ext uri="{BB962C8B-B14F-4D97-AF65-F5344CB8AC3E}">
        <p14:creationId xmlns:p14="http://schemas.microsoft.com/office/powerpoint/2010/main" xmlns="" val="9677446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imgurl=http://www.chemistrytutors.net/wp-content/uploads/2010/03/home-chemistry-lab.jpg&amp;imgrefurl=http://www.chemistrytutors.net/experiments/dont-do-stupid-things/&amp;usg=__hMnm0qdtZWuWAd_g3jvMWOjZJs4=&amp;h=342&amp;w=364&amp;sz=26&amp;hl=en&amp;start=4&amp;um=1&amp;itbs=1&amp;tbnid=4kI249PmZUpjDM:&amp;tbnh=114&amp;tbnw=121&amp;prev=/images?q=chemistry+laboratory+safety+rules&amp;um=1&amp;hl=en&amp;sa=X&amp;rlz=1T4GGLL_en&amp;tbs=isch: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0.tqn.com/d/chemistry/1/0/L/h/eyewashsymbol.jpg"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lorainccc.edu/Campus+Securit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0.tqn.com/d/chemistry/1/0/M/1/1/defibrillator-sign-aed.jpg" TargetMode="External"/><Relationship Id="rId13" Type="http://schemas.openxmlformats.org/officeDocument/2006/relationships/image" Target="../media/image52.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hyperlink" Target="http://0.tqn.com/d/chemistry/1/0/N/h/fireextinguisher.jpg" TargetMode="External"/><Relationship Id="rId2" Type="http://schemas.openxmlformats.org/officeDocument/2006/relationships/hyperlink" Target="http://0.tqn.com/d/chemistry/1/0/L/h/eyewashsymbol.jpg" TargetMode="External"/><Relationship Id="rId1" Type="http://schemas.openxmlformats.org/officeDocument/2006/relationships/slideLayout" Target="../slideLayouts/slideLayout2.xml"/><Relationship Id="rId6" Type="http://schemas.openxmlformats.org/officeDocument/2006/relationships/hyperlink" Target="http://0.tqn.com/d/chemistry/1/0/M/h/firstaidsign.jpg" TargetMode="External"/><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hyperlink" Target="http://0.tqn.com/d/chemistry/1/0/P/1/1/fire-blanket-sign.jpg" TargetMode="External"/><Relationship Id="rId4" Type="http://schemas.openxmlformats.org/officeDocument/2006/relationships/hyperlink" Target="http://0.tqn.com/d/chemistry/1/0/L/1/1/safety-shower-sign.jpg" TargetMode="External"/><Relationship Id="rId9"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hyperlink" Target="http://0.tqn.com/d/chemistry/1/0/O/d/nonflammablegas.jpg" TargetMode="External"/><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hyperlink" Target="http://0.tqn.com/d/chemistry/1/0/b/h/radiationsymbol.jpg" TargetMode="External"/><Relationship Id="rId1" Type="http://schemas.openxmlformats.org/officeDocument/2006/relationships/slideLayout" Target="../slideLayouts/slideLayout2.xml"/><Relationship Id="rId6" Type="http://schemas.openxmlformats.org/officeDocument/2006/relationships/hyperlink" Target="http://0.tqn.com/d/chemistry/1/0/J/d/flammablegas.jpg" TargetMode="External"/><Relationship Id="rId5" Type="http://schemas.openxmlformats.org/officeDocument/2006/relationships/image" Target="../media/image54.png"/><Relationship Id="rId4" Type="http://schemas.openxmlformats.org/officeDocument/2006/relationships/hyperlink" Target="http://0.tqn.com/d/chemistry/1/0/I/d/biohazard.jpg" TargetMode="External"/><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0.tqn.com/d/chemistry/1/0/B/d/explosives.jpg" TargetMode="External"/><Relationship Id="rId13"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hyperlink" Target="http://0.tqn.com/d/chemistry/1/0/C/d/corrosive.jpg" TargetMode="External"/><Relationship Id="rId2" Type="http://schemas.openxmlformats.org/officeDocument/2006/relationships/hyperlink" Target="http://0.tqn.com/d/chemistry/1/0/G/d/toxic.jpg" TargetMode="External"/><Relationship Id="rId1" Type="http://schemas.openxmlformats.org/officeDocument/2006/relationships/slideLayout" Target="../slideLayouts/slideLayout2.xml"/><Relationship Id="rId6" Type="http://schemas.openxmlformats.org/officeDocument/2006/relationships/hyperlink" Target="http://0.tqn.com/d/chemistry/1/0/D/d/flammable.jpg" TargetMode="External"/><Relationship Id="rId11" Type="http://schemas.openxmlformats.org/officeDocument/2006/relationships/image" Target="../media/image61.png"/><Relationship Id="rId5" Type="http://schemas.openxmlformats.org/officeDocument/2006/relationships/image" Target="../media/image58.png"/><Relationship Id="rId10" Type="http://schemas.openxmlformats.org/officeDocument/2006/relationships/hyperlink" Target="http://0.tqn.com/d/chemistry/1/0/F/d/oxidizing.jpg" TargetMode="External"/><Relationship Id="rId4" Type="http://schemas.openxmlformats.org/officeDocument/2006/relationships/hyperlink" Target="http://0.tqn.com/d/chemistry/1/0/H/d/harmfulirritant.jpg" TargetMode="External"/><Relationship Id="rId9"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oanet.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958" y="1905000"/>
            <a:ext cx="7851648" cy="990600"/>
          </a:xfrm>
        </p:spPr>
        <p:txBody>
          <a:bodyPr>
            <a:normAutofit fontScale="90000"/>
          </a:bodyPr>
          <a:lstStyle/>
          <a:p>
            <a:r>
              <a:rPr lang="en-US" dirty="0" smtClean="0"/>
              <a:t>Laboratory Safety Training</a:t>
            </a:r>
            <a:br>
              <a:rPr lang="en-US" dirty="0" smtClean="0"/>
            </a:br>
            <a:r>
              <a:rPr lang="en-US" dirty="0"/>
              <a:t>Division of Science and Mathematics</a:t>
            </a:r>
            <a:br>
              <a:rPr lang="en-US" dirty="0"/>
            </a:br>
            <a:endParaRPr lang="en-US" dirty="0"/>
          </a:p>
        </p:txBody>
      </p:sp>
      <p:sp>
        <p:nvSpPr>
          <p:cNvPr id="3074" name="AutoShape 2" descr="data:image/jpg;base64,/9j/4AAQSkZJRgABAQAAAQABAAD/2wCEAAkGBhASERUUExIVFRUWGSEVFxcWFxkWGRoeHRwhHBobGB8fGygfHh8vHBwbHy8gJig1LjgsHB44NTAqNSYrLCoBCQoKDgwOGg8PGjUkHB0pKi01LS4qLy4uLDQqNCwpMDQqLDQ1LTU1LSwsLDEpLC4tLS0vLCwpLiksLTQsNC4sLP/AABEIAHIAeQMBIgACEQEDEQH/xAAcAAABBQEBAQAAAAAAAAAAAAAAAwQFBgcCAQj/xABKEAACAQMCAwQGBAYQBwEAAAABAgMABBESIQUGMRMiQVEHFDJhcZEjQlKBM3KhsbLSFSQ0Q1RVYnSSk6LBwsPR8Rdjc4Kjs/AW/8QAGQEBAAMBAQAAAAAAAAAAAAAAAAECBAMF/8QALBEAAgIBAwIEBQUBAAAAAAAAAAECEQMSITEEQRNRsfBhcaHB0RQiMoHxBf/aAAwDAQACEQMRAD8A3GiiigEby37SNk1MmpSupDhlyMZU+BHUHzqo8N5evrARR2zQyRNNqmBUoEQhFPZgyHBOHckE9/GF3Y1dKzyx4tw5L+S9PEbYowIyFw3e7NdLyatJRezGBjqfdkgaHRXisCMjpTe14nDKzrHKjtGdLqrqxQ+TgHKnY7GgHNFFFAFFI295HJq0MG0MUbBzpYYJU+RwQce8UtQBRRRQBRRRQBRRRQBRRRQBWLcR5ms3vfWlWUWguI5ZX7JtJ0xkMxGCcB1iJ2zsD761bmaWVbO4aIEyCGQxheuoISuPfnFYa1tGqKkeOzCAoV9o9Cukdp3i+/1MeJJ1EDjlzLEk2uWZ8+dYUm1duvf4NPHpm4GVJ9dG22Oymz9w7PJph6LbqKe4vbiLdZW1K2CCVa5uiMg79Mdam/Rko/YyHAITMnZ58Y+1cxke7Rpx7sVF8iJp4nxRR7IZCd8kM0twxH9rPyrsaC/VFwcSke6ZE7FoETDsJMyLLq9gqOg0b5O+afXZk0N2enXpOjXnTqx3dWN8ZxnHhWTcP5xvEDvBFZrJKplk7ko74yDkdsRu+roce0dyd6SmotRfLOcskYyUXzLj1NK5c4rBPapJbluyGUUvnOEJTJ1Ekju5yTnFOOF33aJ1DEBcugIjclQ2qIknUu/UE+IzkGs1uObrx4JoTBZlGjOVCzRqdeSynDZ3Gckb5I61P8n3HEFuDakWfq1ugDmJJo2DOCVVNUr6vBmY49rxOanJJY8ixS/k72+VX6onHOOWCnDdMvFFQPNnMUtmiOtv2qMwR2MgjWLUQFZzpJ05OCQNup2qG4zzzxC1jMkvCm0A4LJdRN9+NOcbdcfHFWLl3oqn8oekZL6VYvVZoS0JnVnKMjKrhCVKtn2m2ONwDVwoAooooAopnxjisdtBJPJnRGpdtIycDyHiapr+mWxH7zdfdEp/NJQhtLkv1ZZYcHtrjjNzC1tGIFVjoVpU1MvZ63kRZOzIZnI06d9OT41JcX9L1p2DG2L9tlQiy28+k5YBicADAUk7sOlVN+aeyuHvFnt+2Icn6B+/qRFCHEuogdimNzuT54qGn2JUo7m1RxKqhVAAAwABgADoAPAVRORSBxTiwzu0iNj3AyD85prd+mKDREkOhpnjDO7644Imx3gSRqY56IvUfWHWq1accS1uPXYbmO4lw3rMZYR9srHV9H4KykDSu+QME5OTJFo0vnLmGe0SJookfXJoZpGkVU7pYE6I3O5GnOOpHnWV2T6FOplJ0tq0xXTDdy2QfV9wMkdKt3OXPtnPZxmC4QsZI3aMjvhfawykZyDjI9xqrpd2yMWM6EY0gZXYFsnpufAfAfE1ynBuUXXDfo0cckdU4Pyb/rZrY4iutSSFXQAoMl47pVXCHLb2wztg48hVis+dPVrxmYQ4uHiR4w04nB9hWjR4E1jDBiNtlYgnoK7FxazAYGdTq2PhtjAGw8vHrkmn/AuZ7ROIRzTXCHUCzTNhQNKMigkDAPeHvOW8DVs8PE6hZaulLfvvXbjevoT08fDxKHFdlv8AU0L0iQa+FXowD+15G3/kqWB/Jms04jxriMtkNd5NlkDsqLDGSSv4MERghdzsc+/NXLm7n/hcthdxpewM728qKquCWLRsAAPEknFZlFzdZvbaJJljcpodSC2DjDYwCGHl1ztXo9HHFLV4nltZ5n/VydRDw3gur3pXsXb0PsZZ53kOp4IIrVWwB3RJMxGBsNwo2+znxrUqxP0S832UEl4Z7qKNZNDIXcBm78xOffpZSR4Fq0Kf0pcGQZN/AfxWL/og1jlVuj1oXpV80Wqiqevpc4Kel7H/AEZP1KtnrC/aHzFVLlZ5849YpA9rcGR2nQgQwDVMynYsPBRn6zEDY77Vld7wVJEZYLaSAn2ZJrxpHHkSixsnxGr4Yq2c42qtxGZjnUIokBBwQO+cA9cZOcdOlQ0lk56Tyr8BEflmM1lyZnF0jw+s6+UcjxxpV3asjzy+MewPuncH4AtE4x91LWvL9uxCyesRFjpVhLE6EnYDPZA5z0yuM7ZpzBYOCC1xK+PA9mB9+mNSfhmk+JW6qkkihVfKOW6EmNgVyfHGMCoj1E7SbsxY+snrUW07rt/gndcE4dFIY5OIMjjGVd4FIyMjOYsdN64PDeFfxmv9fbfqUtx6603UqdoIg0yI0rAYQGBSDv3ckqEGdssKRsJA5kBZJhG5jWUBSHGA2dtsjVpONsqfgPQvej2dNR1Hn7G8K/jNf6+2/Ur39guHv7HFF26/SWzf4RTv1dPsr/RH+lcvZxkYMaEeRVT/AHVJTUvdCdvyjbNnTxDX8DAcfKnKckRE927Yn3CM/mqLm4LDLKsKrbxZRpCzwo+QpAwoOB45Y+A+OR7yssK3NpJHEkZmSVW7NQAcKG8AMjKkg/Cll9O2r8EnJyRGNjduPiIx+eu4+Qozv6w7A/yU/upnzHwpJb7T2UDPKiaWlUMAAJc7YyT3MAA7/wDbUbFYWoikeS1gzEXDiONWBMZIbRlRnOP7vA0shx/bf2RNHkA+Fyfd9Fn/ADKRfkGbwuIz8YmH+afzVB8a4bFDDqa3t0MkTTRtGo1LpCsQe6DkBhh19+w2zp9zcIis7HCKC7HyAySfkKJ2ROLiZ/DyDfXEk8ERt37NBrLPIn4QNhPYbvaV1Y6YZd96k/8AhdzB/DYP6cv+laNyDwxo7USSAiW5Y3MgPVS+NCH8WMImPNTVkrk3ZvhBRRlHpElaG+lkBBUWqyurZ+o0gGkgHBIB6g5wOmKheEcQubnSIbKR2eMTBRJAO4SBklpF8SNuu9P/AEmzB7m9GekMFvnGMa2cn47TA/A4pTkvj0FpIrPHKym2RUaKJpRjUdu6DjZQfl5VxlijJ2zNl6HDllqkt/mMZZbpe2DWjK0GNavLHnBXWNOjWD3T/wDYNR63c8swjdYlRbmKGRVLOWDaZNmIUY6A93zqz8X5lgkubiVFlCNbLntIJFyyNKOhTfusvu6e+q6AumWYYz20UjHr+DMT74OSdJ+WOtSsMFTSOMOhwwk2o7rjkecywQpcEtdGIzqCUNs04OkBCxK9BgKMHbamS3dsg73EFx0GbOVQPhgipbmDa9T+bt/7RSWTWojUlz7+hHjiNsxATidsD/zIWT5aplpS+Kwtpl4laI2NWDC2cHcHHrOdx0pLj0qm3nUsC3YudJIzgId8dcZ8aStLhFuJQzAFltwoJwSfVk6ef+1Cypq6G8ssE2BJxDhkgzkB42xnz70uBUtwC113UTtdWcgjVzGlu5ZjldBJBPsgE9PdSjRKeqg/EA03AVLuzIUDMxTIA+tDIMfOgUk9kSvMXAJZpNSrBIhRVZJSy7qzkEEIw+v5Z299NIuBXiqFWG1VRsFWZwB8ALbFOuYeYZIZiisiKI0fLRtKxZ3dAFCuM+wMDB6mmcPF7x1DLdRMpGQRbgg/+WhG9b/cYXXJl0Y3RILZO0XsywnkJVT9kGEAD+SNvdVy4hbiaSC18J5QHHnHGDLID7iEEZ/6lVNedJ8almtpQsiI6pE6nDyKmxMxHicHBG3jV55bi18Uc+FvbAD8aeQ5/swD5mqvg6QTlNWXuiiiuZuMU53iM13dIuPpLyGIFlLKAkMLtkAgkDS+d/vHUIcv8iniWQwtUWOKI96CWRhrBYIPp10gADofHoK45g4osd07s2NV1dlSASdSQSwR4AB316F6dceZrnhXpBmspJViDMjaMftSSUHTGoJDCVPHIwR4daA9v/RhFDdpbMlq2uJpg4inXZXRMFfWT9vOc+FNYLCRY5h9GEkgYpoaX21UKc6nboNAyMHAA8BS996RpJbhZ2jkLrGYgBZSgYZlYn90E5yorjhXFe0mjB1KXBBXs3jXOZmPtZGdOjYE9eu1T2Kb6vgSfGLrXdwMP3y1L5+MiH/FXtRsLEtYsf4E0fXO8bxBvzdfjUlXVHnTVMq3M8IZZz9YEAHHh6pOSM9QPGuOYpcX1zg4HZRFdPxtMY93SpXj3DozFNLg6xC+DqbH4NlzpzpJwxGcZwaRk4RHLdPqLbQ252OM5jXZtumYUb4iqtGiGRUn5Inm60zu9prRj0F0n9oOg/Kwp2aZ3479t/Oof06uZocnfNWVvkkGpSkcbxsYpJULK06sraB9mTzBGQaiIuK2wSWN5W1SF2cmGVMGUktpBU4He2GTWmg17qPmfnUUW17UzI+J8VR1RmliaRFjijSJXVpAs0bZYNvnu7ADAy3XNbLyLF+2eIPg/hYo852OmBG2/rPy02JPnT3kR/pL5fHt0f7mtogP0DVJKkaMU9cvfwLbRRRVDWfP18yymR9TZEV/cKY3ZO+Z8K2VIJGWLac4OBnarvyXyjbXIuWm7ZtE/Zpi5uUAURRE+zKM99n3/wBKgPRtwlbuQLIuYjw9kfHUGeXwPgcRtg48DWscB4DDaRdlFqwWLszsWd2b2mYnqT/tigKBd8pzwXEwisZ7mJmUxk3SsFXQmVxNPqz2gc7jxHhtVG4hGYb2EmOSBhdGJonl16dcCFRs7JjvkjH28V9E1mfpQ5LiWOfiKGQyR9nMYxgpmN0DSeznV2KleuMDNTZVRSdlZsrRJ4cNaXsnq8s0KyW22NUhcqNEobGnRnUvgKff/k8APp4sAeg3bGfNdJb5irJ6LH+l4ggOV7aOQfGSFc/oir/ip1FHiTMZl5N1Aq0nE2VgVZexOCDsR+5s9Nqf3vLEbMr4vYz2ax/RxS7qmdOodg2/eO+1avijFNRHgrzMdn5cjAz23EVA3J7CQj782mKbxWFuJEdrm8cIyyBGtnA1KcjVptQSMgHGfCtrxRTUR4C8/QyyXm6zQ4aVlPk0Myn5GOuRzpYeNwoHmyyIPmyAflrVMUYqdbK/po+ZkrekHhYOPW49vIOfyhcVJcg8wwzcRm9XbtY5IELuqvpR4nYBWJUDLJJt+Ia0ZogSCQMjofEfCusVDlZeGFQdo9oooqp2KzydYRRSX3Zxombkg6FC/vaHwHmzH7z51ZqKKAKTniV1KsoZWGllIyCDsQQdiMeFFFAUP0KxKLByAATcSAnG5CkKoPuCgKPIACtAoooAooooAooooAooooAooooAooooD//Z">
            <a:hlinkClick r:id="rId3"/>
          </p:cNvPr>
          <p:cNvSpPr>
            <a:spLocks noChangeAspect="1" noChangeArrowheads="1"/>
          </p:cNvSpPr>
          <p:nvPr/>
        </p:nvSpPr>
        <p:spPr bwMode="auto">
          <a:xfrm>
            <a:off x="155575" y="-517525"/>
            <a:ext cx="1152525" cy="1085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CEAAkGBhASERUUExIVFRUWGSEVFxcWFxkWGRoeHRwhHBobGB8fGygfHh8vHBwbHy8gJig1LjgsHB44NTAqNSYrLCoBCQoKDgwOGg8PGjUkHB0pKi01LS4qLy4uLDQqNCwpMDQqLDQ1LTU1LSwsLDEpLC4tLS0vLCwpLiksLTQsNC4sLP/AABEIAHIAeQMBIgACEQEDEQH/xAAcAAABBQEBAQAAAAAAAAAAAAAAAwQFBgcCAQj/xABKEAACAQMCAwQGBAYQBwEAAAABAgMABBESIQUGMRMiQVEHFDJhcZEjQlKBM3KhsbLSFSQ0Q1RVYnSSk6LBwsPR8Rdjc4Kjs/AW/8QAGQEBAAMBAQAAAAAAAAAAAAAAAAECBAMF/8QALBEAAgIBAwIEBQUBAAAAAAAAAAECEQMSITEEQRNRsfBhcaHB0RQiMoHxBf/aAAwDAQACEQMRAD8A3GiiigEby37SNk1MmpSupDhlyMZU+BHUHzqo8N5evrARR2zQyRNNqmBUoEQhFPZgyHBOHckE9/GF3Y1dKzyx4tw5L+S9PEbYowIyFw3e7NdLyatJRezGBjqfdkgaHRXisCMjpTe14nDKzrHKjtGdLqrqxQ+TgHKnY7GgHNFFFAFFI295HJq0MG0MUbBzpYYJU+RwQce8UtQBRRRQBRRRQBRRRQBRRRQBWLcR5ms3vfWlWUWguI5ZX7JtJ0xkMxGCcB1iJ2zsD761bmaWVbO4aIEyCGQxheuoISuPfnFYa1tGqKkeOzCAoV9o9Cukdp3i+/1MeJJ1EDjlzLEk2uWZ8+dYUm1duvf4NPHpm4GVJ9dG22Oymz9w7PJph6LbqKe4vbiLdZW1K2CCVa5uiMg79Mdam/Rko/YyHAITMnZ58Y+1cxke7Rpx7sVF8iJp4nxRR7IZCd8kM0twxH9rPyrsaC/VFwcSke6ZE7FoETDsJMyLLq9gqOg0b5O+afXZk0N2enXpOjXnTqx3dWN8ZxnHhWTcP5xvEDvBFZrJKplk7ko74yDkdsRu+roce0dyd6SmotRfLOcskYyUXzLj1NK5c4rBPapJbluyGUUvnOEJTJ1Ekju5yTnFOOF33aJ1DEBcugIjclQ2qIknUu/UE+IzkGs1uObrx4JoTBZlGjOVCzRqdeSynDZ3Gckb5I61P8n3HEFuDakWfq1ugDmJJo2DOCVVNUr6vBmY49rxOanJJY8ixS/k72+VX6onHOOWCnDdMvFFQPNnMUtmiOtv2qMwR2MgjWLUQFZzpJ05OCQNup2qG4zzzxC1jMkvCm0A4LJdRN9+NOcbdcfHFWLl3oqn8oekZL6VYvVZoS0JnVnKMjKrhCVKtn2m2ONwDVwoAooooAopnxjisdtBJPJnRGpdtIycDyHiapr+mWxH7zdfdEp/NJQhtLkv1ZZYcHtrjjNzC1tGIFVjoVpU1MvZ63kRZOzIZnI06d9OT41JcX9L1p2DG2L9tlQiy28+k5YBicADAUk7sOlVN+aeyuHvFnt+2Icn6B+/qRFCHEuogdimNzuT54qGn2JUo7m1RxKqhVAAAwABgADoAPAVRORSBxTiwzu0iNj3AyD85prd+mKDREkOhpnjDO7644Imx3gSRqY56IvUfWHWq1accS1uPXYbmO4lw3rMZYR9srHV9H4KykDSu+QME5OTJFo0vnLmGe0SJookfXJoZpGkVU7pYE6I3O5GnOOpHnWV2T6FOplJ0tq0xXTDdy2QfV9wMkdKt3OXPtnPZxmC4QsZI3aMjvhfawykZyDjI9xqrpd2yMWM6EY0gZXYFsnpufAfAfE1ynBuUXXDfo0cckdU4Pyb/rZrY4iutSSFXQAoMl47pVXCHLb2wztg48hVis+dPVrxmYQ4uHiR4w04nB9hWjR4E1jDBiNtlYgnoK7FxazAYGdTq2PhtjAGw8vHrkmn/AuZ7ROIRzTXCHUCzTNhQNKMigkDAPeHvOW8DVs8PE6hZaulLfvvXbjevoT08fDxKHFdlv8AU0L0iQa+FXowD+15G3/kqWB/Jms04jxriMtkNd5NlkDsqLDGSSv4MERghdzsc+/NXLm7n/hcthdxpewM728qKquCWLRsAAPEknFZlFzdZvbaJJljcpodSC2DjDYwCGHl1ztXo9HHFLV4nltZ5n/VydRDw3gur3pXsXb0PsZZ53kOp4IIrVWwB3RJMxGBsNwo2+znxrUqxP0S832UEl4Z7qKNZNDIXcBm78xOffpZSR4Fq0Kf0pcGQZN/AfxWL/og1jlVuj1oXpV80Wqiqevpc4Kel7H/AEZP1KtnrC/aHzFVLlZ5849YpA9rcGR2nQgQwDVMynYsPBRn6zEDY77Vld7wVJEZYLaSAn2ZJrxpHHkSixsnxGr4Yq2c42qtxGZjnUIokBBwQO+cA9cZOcdOlQ0lk56Tyr8BEflmM1lyZnF0jw+s6+UcjxxpV3asjzy+MewPuncH4AtE4x91LWvL9uxCyesRFjpVhLE6EnYDPZA5z0yuM7ZpzBYOCC1xK+PA9mB9+mNSfhmk+JW6qkkihVfKOW6EmNgVyfHGMCoj1E7SbsxY+snrUW07rt/gndcE4dFIY5OIMjjGVd4FIyMjOYsdN64PDeFfxmv9fbfqUtx6603UqdoIg0yI0rAYQGBSDv3ckqEGdssKRsJA5kBZJhG5jWUBSHGA2dtsjVpONsqfgPQvej2dNR1Hn7G8K/jNf6+2/Ur39guHv7HFF26/SWzf4RTv1dPsr/RH+lcvZxkYMaEeRVT/AHVJTUvdCdvyjbNnTxDX8DAcfKnKckRE927Yn3CM/mqLm4LDLKsKrbxZRpCzwo+QpAwoOB45Y+A+OR7yssK3NpJHEkZmSVW7NQAcKG8AMjKkg/Cll9O2r8EnJyRGNjduPiIx+eu4+Qozv6w7A/yU/upnzHwpJb7T2UDPKiaWlUMAAJc7YyT3MAA7/wDbUbFYWoikeS1gzEXDiONWBMZIbRlRnOP7vA0shx/bf2RNHkA+Fyfd9Fn/ADKRfkGbwuIz8YmH+afzVB8a4bFDDqa3t0MkTTRtGo1LpCsQe6DkBhh19+w2zp9zcIis7HCKC7HyAySfkKJ2ROLiZ/DyDfXEk8ERt37NBrLPIn4QNhPYbvaV1Y6YZd96k/8AhdzB/DYP6cv+laNyDwxo7USSAiW5Y3MgPVS+NCH8WMImPNTVkrk3ZvhBRRlHpElaG+lkBBUWqyurZ+o0gGkgHBIB6g5wOmKheEcQubnSIbKR2eMTBRJAO4SBklpF8SNuu9P/AEmzB7m9GekMFvnGMa2cn47TA/A4pTkvj0FpIrPHKym2RUaKJpRjUdu6DjZQfl5VxlijJ2zNl6HDllqkt/mMZZbpe2DWjK0GNavLHnBXWNOjWD3T/wDYNR63c8swjdYlRbmKGRVLOWDaZNmIUY6A93zqz8X5lgkubiVFlCNbLntIJFyyNKOhTfusvu6e+q6AumWYYz20UjHr+DMT74OSdJ+WOtSsMFTSOMOhwwk2o7rjkecywQpcEtdGIzqCUNs04OkBCxK9BgKMHbamS3dsg73EFx0GbOVQPhgipbmDa9T+bt/7RSWTWojUlz7+hHjiNsxATidsD/zIWT5aplpS+Kwtpl4laI2NWDC2cHcHHrOdx0pLj0qm3nUsC3YudJIzgId8dcZ8aStLhFuJQzAFltwoJwSfVk6ef+1Cypq6G8ssE2BJxDhkgzkB42xnz70uBUtwC113UTtdWcgjVzGlu5ZjldBJBPsgE9PdSjRKeqg/EA03AVLuzIUDMxTIA+tDIMfOgUk9kSvMXAJZpNSrBIhRVZJSy7qzkEEIw+v5Z299NIuBXiqFWG1VRsFWZwB8ALbFOuYeYZIZiisiKI0fLRtKxZ3dAFCuM+wMDB6mmcPF7x1DLdRMpGQRbgg/+WhG9b/cYXXJl0Y3RILZO0XsywnkJVT9kGEAD+SNvdVy4hbiaSC18J5QHHnHGDLID7iEEZ/6lVNedJ8almtpQsiI6pE6nDyKmxMxHicHBG3jV55bi18Uc+FvbAD8aeQ5/swD5mqvg6QTlNWXuiiiuZuMU53iM13dIuPpLyGIFlLKAkMLtkAgkDS+d/vHUIcv8iniWQwtUWOKI96CWRhrBYIPp10gADofHoK45g4osd07s2NV1dlSASdSQSwR4AB316F6dceZrnhXpBmspJViDMjaMftSSUHTGoJDCVPHIwR4daA9v/RhFDdpbMlq2uJpg4inXZXRMFfWT9vOc+FNYLCRY5h9GEkgYpoaX21UKc6nboNAyMHAA8BS996RpJbhZ2jkLrGYgBZSgYZlYn90E5yorjhXFe0mjB1KXBBXs3jXOZmPtZGdOjYE9eu1T2Kb6vgSfGLrXdwMP3y1L5+MiH/FXtRsLEtYsf4E0fXO8bxBvzdfjUlXVHnTVMq3M8IZZz9YEAHHh6pOSM9QPGuOYpcX1zg4HZRFdPxtMY93SpXj3DozFNLg6xC+DqbH4NlzpzpJwxGcZwaRk4RHLdPqLbQ252OM5jXZtumYUb4iqtGiGRUn5Inm60zu9prRj0F0n9oOg/Kwp2aZ3479t/Oof06uZocnfNWVvkkGpSkcbxsYpJULK06sraB9mTzBGQaiIuK2wSWN5W1SF2cmGVMGUktpBU4He2GTWmg17qPmfnUUW17UzI+J8VR1RmliaRFjijSJXVpAs0bZYNvnu7ADAy3XNbLyLF+2eIPg/hYo852OmBG2/rPy02JPnT3kR/pL5fHt0f7mtogP0DVJKkaMU9cvfwLbRRRVDWfP18yymR9TZEV/cKY3ZO+Z8K2VIJGWLac4OBnarvyXyjbXIuWm7ZtE/Zpi5uUAURRE+zKM99n3/wBKgPRtwlbuQLIuYjw9kfHUGeXwPgcRtg48DWscB4DDaRdlFqwWLszsWd2b2mYnqT/tigKBd8pzwXEwisZ7mJmUxk3SsFXQmVxNPqz2gc7jxHhtVG4hGYb2EmOSBhdGJonl16dcCFRs7JjvkjH28V9E1mfpQ5LiWOfiKGQyR9nMYxgpmN0DSeznV2KleuMDNTZVRSdlZsrRJ4cNaXsnq8s0KyW22NUhcqNEobGnRnUvgKff/k8APp4sAeg3bGfNdJb5irJ6LH+l4ggOV7aOQfGSFc/oir/ip1FHiTMZl5N1Aq0nE2VgVZexOCDsR+5s9Nqf3vLEbMr4vYz2ax/RxS7qmdOodg2/eO+1avijFNRHgrzMdn5cjAz23EVA3J7CQj782mKbxWFuJEdrm8cIyyBGtnA1KcjVptQSMgHGfCtrxRTUR4C8/QyyXm6zQ4aVlPk0Myn5GOuRzpYeNwoHmyyIPmyAflrVMUYqdbK/po+ZkrekHhYOPW49vIOfyhcVJcg8wwzcRm9XbtY5IELuqvpR4nYBWJUDLJJt+Ia0ZogSCQMjofEfCusVDlZeGFQdo9oooqp2KzydYRRSX3Zxombkg6FC/vaHwHmzH7z51ZqKKAKTniV1KsoZWGllIyCDsQQdiMeFFFAUP0KxKLByAATcSAnG5CkKoPuCgKPIACtAoooAooooAooooAooooAooooAooooD//Z">
            <a:hlinkClick r:id="rId3"/>
          </p:cNvPr>
          <p:cNvSpPr>
            <a:spLocks noChangeAspect="1" noChangeArrowheads="1"/>
          </p:cNvSpPr>
          <p:nvPr/>
        </p:nvSpPr>
        <p:spPr bwMode="auto">
          <a:xfrm>
            <a:off x="155575" y="-517525"/>
            <a:ext cx="1152525" cy="1085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0" y="0"/>
            <a:ext cx="9144000" cy="685800"/>
            <a:chOff x="0" y="0"/>
            <a:chExt cx="9144000" cy="685800"/>
          </a:xfrm>
        </p:grpSpPr>
        <p:sp>
          <p:nvSpPr>
            <p:cNvPr id="9" name="Rectangle 20"/>
            <p:cNvSpPr>
              <a:spLocks noChangeArrowheads="1"/>
            </p:cNvSpPr>
            <p:nvPr/>
          </p:nvSpPr>
          <p:spPr bwMode="auto">
            <a:xfrm>
              <a:off x="0" y="0"/>
              <a:ext cx="9144000" cy="685800"/>
            </a:xfrm>
            <a:prstGeom prst="rect">
              <a:avLst/>
            </a:prstGeom>
            <a:solidFill>
              <a:srgbClr val="0033CC"/>
            </a:solidFill>
            <a:ln w="9525" algn="ctr">
              <a:noFill/>
              <a:miter lim="800000"/>
              <a:headEnd/>
              <a:tailEnd/>
            </a:ln>
            <a:effectLst/>
          </p:spPr>
          <p:txBody>
            <a:bodyPr wrap="none" anchor="ctr"/>
            <a:lstStyle/>
            <a:p>
              <a:endParaRPr lang="en-US" dirty="0"/>
            </a:p>
          </p:txBody>
        </p:sp>
        <p:pic>
          <p:nvPicPr>
            <p:cNvPr id="10" name="Picture 9" descr="Logo white.gif"/>
            <p:cNvPicPr>
              <a:picLocks noChangeAspect="1"/>
            </p:cNvPicPr>
            <p:nvPr/>
          </p:nvPicPr>
          <p:blipFill>
            <a:blip r:embed="rId4" cstate="print"/>
            <a:stretch>
              <a:fillRect/>
            </a:stretch>
          </p:blipFill>
          <p:spPr>
            <a:xfrm>
              <a:off x="106681" y="155448"/>
              <a:ext cx="2001754" cy="419100"/>
            </a:xfrm>
            <a:prstGeom prst="rect">
              <a:avLst/>
            </a:prstGeom>
          </p:spPr>
        </p:pic>
      </p:grpSp>
      <p:pic>
        <p:nvPicPr>
          <p:cNvPr id="11" name="Picture 10" descr="C:\Users\rhainaj\AppData\Local\Microsoft\Windows\Temporary Internet Files\Content.IE5\J3GC7OD2\MP900400992[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4200" y="4323794"/>
            <a:ext cx="1287145" cy="1866901"/>
          </a:xfrm>
          <a:prstGeom prst="rect">
            <a:avLst/>
          </a:prstGeom>
          <a:noFill/>
          <a:ln>
            <a:noFill/>
          </a:ln>
        </p:spPr>
      </p:pic>
      <p:pic>
        <p:nvPicPr>
          <p:cNvPr id="12" name="Picture 11" descr="C:\Users\rhainaj\AppData\Local\Microsoft\Windows\Temporary Internet Files\Content.IE5\KR6CV2RP\MP900390131[1].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8958" y="4305299"/>
            <a:ext cx="1254642" cy="1866901"/>
          </a:xfrm>
          <a:prstGeom prst="rect">
            <a:avLst/>
          </a:prstGeom>
          <a:noFill/>
          <a:ln>
            <a:noFill/>
          </a:ln>
        </p:spPr>
      </p:pic>
      <p:pic>
        <p:nvPicPr>
          <p:cNvPr id="13" name="Picture 12" descr="C:\Users\rhainaj\AppData\Local\Microsoft\Windows\Temporary Internet Files\Content.IE5\03LZFYWR\MP900182640[1].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76600" y="3409949"/>
            <a:ext cx="2726055" cy="1828800"/>
          </a:xfrm>
          <a:prstGeom prst="rect">
            <a:avLst/>
          </a:prstGeom>
          <a:noFill/>
          <a:ln>
            <a:noFill/>
          </a:ln>
        </p:spPr>
      </p:pic>
      <p:sp>
        <p:nvSpPr>
          <p:cNvPr id="7" name="TextBox 6"/>
          <p:cNvSpPr txBox="1"/>
          <p:nvPr/>
        </p:nvSpPr>
        <p:spPr>
          <a:xfrm>
            <a:off x="155575" y="6477000"/>
            <a:ext cx="3502025" cy="369332"/>
          </a:xfrm>
          <a:prstGeom prst="rect">
            <a:avLst/>
          </a:prstGeom>
          <a:noFill/>
        </p:spPr>
        <p:txBody>
          <a:bodyPr wrap="square" rtlCol="0">
            <a:spAutoFit/>
          </a:bodyPr>
          <a:lstStyle/>
          <a:p>
            <a:r>
              <a:rPr lang="en-US" dirty="0" smtClean="0"/>
              <a:t>08/03/2012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Footwear…</a:t>
            </a:r>
            <a:endParaRPr lang="en-US" dirty="0">
              <a:solidFill>
                <a:srgbClr val="0000FF"/>
              </a:solidFill>
            </a:endParaRPr>
          </a:p>
        </p:txBody>
      </p:sp>
      <p:sp>
        <p:nvSpPr>
          <p:cNvPr id="3" name="Rectangle 2"/>
          <p:cNvSpPr/>
          <p:nvPr/>
        </p:nvSpPr>
        <p:spPr>
          <a:xfrm>
            <a:off x="381000" y="1295400"/>
            <a:ext cx="8001000" cy="4524315"/>
          </a:xfrm>
          <a:prstGeom prst="rect">
            <a:avLst/>
          </a:prstGeom>
        </p:spPr>
        <p:txBody>
          <a:bodyPr wrap="square">
            <a:spAutoFit/>
          </a:bodyPr>
          <a:lstStyle/>
          <a:p>
            <a:r>
              <a:rPr lang="en-US" sz="3200" b="1" dirty="0" smtClean="0">
                <a:solidFill>
                  <a:srgbClr val="FF0000"/>
                </a:solidFill>
              </a:rPr>
              <a:t>Closed-toed shoes </a:t>
            </a:r>
            <a:r>
              <a:rPr lang="en-US" sz="3200" b="1" u="sng" dirty="0" smtClean="0">
                <a:solidFill>
                  <a:srgbClr val="0000FF"/>
                </a:solidFill>
              </a:rPr>
              <a:t>NEED</a:t>
            </a:r>
            <a:r>
              <a:rPr lang="en-US" sz="3200" dirty="0" smtClean="0">
                <a:solidFill>
                  <a:srgbClr val="0000FF"/>
                </a:solidFill>
              </a:rPr>
              <a:t> </a:t>
            </a:r>
            <a:r>
              <a:rPr lang="en-US" sz="3200" dirty="0" smtClean="0"/>
              <a:t>to be worn at all times in classrooms where chemicals are stored or used. </a:t>
            </a:r>
          </a:p>
          <a:p>
            <a:endParaRPr lang="en-US" sz="3200" dirty="0" smtClean="0"/>
          </a:p>
          <a:p>
            <a:r>
              <a:rPr lang="en-US" sz="3200" dirty="0" smtClean="0"/>
              <a:t>Perforated shoes, sandals or cloth sneakers are </a:t>
            </a:r>
            <a:r>
              <a:rPr lang="en-US" sz="3200" b="1" u="sng" dirty="0" smtClean="0">
                <a:solidFill>
                  <a:srgbClr val="0000FF"/>
                </a:solidFill>
              </a:rPr>
              <a:t>NOT</a:t>
            </a:r>
            <a:r>
              <a:rPr lang="en-US" sz="3200" dirty="0" smtClean="0">
                <a:solidFill>
                  <a:srgbClr val="0000FF"/>
                </a:solidFill>
              </a:rPr>
              <a:t> </a:t>
            </a:r>
            <a:r>
              <a:rPr lang="en-US" sz="3200" dirty="0" smtClean="0"/>
              <a:t>allowed in laboratories. Such shoes offer no barrier between the laboratory worker and chemicals or broken glass. </a:t>
            </a:r>
          </a:p>
          <a:p>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equidblog.com/uploads/image/Bare_feet.JPG"/>
          <p:cNvPicPr>
            <a:picLocks noChangeAspect="1" noChangeArrowheads="1"/>
          </p:cNvPicPr>
          <p:nvPr/>
        </p:nvPicPr>
        <p:blipFill>
          <a:blip r:embed="rId2" cstate="print"/>
          <a:srcRect/>
          <a:stretch>
            <a:fillRect/>
          </a:stretch>
        </p:blipFill>
        <p:spPr bwMode="auto">
          <a:xfrm>
            <a:off x="3962400" y="1600200"/>
            <a:ext cx="1676400" cy="1735706"/>
          </a:xfrm>
          <a:prstGeom prst="rect">
            <a:avLst/>
          </a:prstGeom>
          <a:noFill/>
        </p:spPr>
      </p:pic>
      <p:pic>
        <p:nvPicPr>
          <p:cNvPr id="60420" name="Picture 4" descr="http://topnews.in/health/files/Flip-Flops-Can.jpg"/>
          <p:cNvPicPr>
            <a:picLocks noChangeAspect="1" noChangeArrowheads="1"/>
          </p:cNvPicPr>
          <p:nvPr/>
        </p:nvPicPr>
        <p:blipFill>
          <a:blip r:embed="rId3" cstate="print"/>
          <a:srcRect/>
          <a:stretch>
            <a:fillRect/>
          </a:stretch>
        </p:blipFill>
        <p:spPr bwMode="auto">
          <a:xfrm>
            <a:off x="228600" y="1600200"/>
            <a:ext cx="2789020" cy="2438400"/>
          </a:xfrm>
          <a:prstGeom prst="rect">
            <a:avLst/>
          </a:prstGeom>
          <a:noFill/>
        </p:spPr>
      </p:pic>
      <p:sp>
        <p:nvSpPr>
          <p:cNvPr id="5" name="Title 4"/>
          <p:cNvSpPr>
            <a:spLocks noGrp="1"/>
          </p:cNvSpPr>
          <p:nvPr>
            <p:ph type="title"/>
          </p:nvPr>
        </p:nvSpPr>
        <p:spPr>
          <a:xfrm>
            <a:off x="304800" y="152400"/>
            <a:ext cx="8763000" cy="972312"/>
          </a:xfrm>
        </p:spPr>
        <p:txBody>
          <a:bodyPr>
            <a:normAutofit fontScale="90000"/>
          </a:bodyPr>
          <a:lstStyle/>
          <a:p>
            <a:r>
              <a:rPr lang="en-US" b="1" dirty="0" smtClean="0">
                <a:solidFill>
                  <a:srgbClr val="0070C0"/>
                </a:solidFill>
              </a:rPr>
              <a:t>Shoe styles (or lack of) </a:t>
            </a:r>
            <a:r>
              <a:rPr lang="en-US" b="1" u="sng" dirty="0" smtClean="0">
                <a:solidFill>
                  <a:srgbClr val="0070C0"/>
                </a:solidFill>
              </a:rPr>
              <a:t>NOT</a:t>
            </a:r>
            <a:r>
              <a:rPr lang="en-US" b="1" dirty="0" smtClean="0">
                <a:solidFill>
                  <a:srgbClr val="0070C0"/>
                </a:solidFill>
              </a:rPr>
              <a:t> allowed in the lab…</a:t>
            </a:r>
            <a:endParaRPr lang="en-US" b="1" dirty="0">
              <a:solidFill>
                <a:srgbClr val="0070C0"/>
              </a:solidFill>
            </a:endParaRPr>
          </a:p>
        </p:txBody>
      </p:sp>
      <p:pic>
        <p:nvPicPr>
          <p:cNvPr id="60422" name="Picture 6" descr="http://fwnet.ipower.com/images/2009/03/pollini_shoes01_ci.jpg"/>
          <p:cNvPicPr>
            <a:picLocks noChangeAspect="1" noChangeArrowheads="1"/>
          </p:cNvPicPr>
          <p:nvPr/>
        </p:nvPicPr>
        <p:blipFill>
          <a:blip r:embed="rId4" cstate="print"/>
          <a:srcRect/>
          <a:stretch>
            <a:fillRect/>
          </a:stretch>
        </p:blipFill>
        <p:spPr bwMode="auto">
          <a:xfrm>
            <a:off x="6096000" y="685800"/>
            <a:ext cx="2171700" cy="2171700"/>
          </a:xfrm>
          <a:prstGeom prst="rect">
            <a:avLst/>
          </a:prstGeom>
          <a:noFill/>
        </p:spPr>
      </p:pic>
      <p:pic>
        <p:nvPicPr>
          <p:cNvPr id="60424" name="Picture 8" descr="http://dailydale.files.wordpress.com/2010/06/gladiator-sandals.jpg"/>
          <p:cNvPicPr>
            <a:picLocks noChangeAspect="1" noChangeArrowheads="1"/>
          </p:cNvPicPr>
          <p:nvPr/>
        </p:nvPicPr>
        <p:blipFill>
          <a:blip r:embed="rId5" cstate="print"/>
          <a:srcRect/>
          <a:stretch>
            <a:fillRect/>
          </a:stretch>
        </p:blipFill>
        <p:spPr bwMode="auto">
          <a:xfrm>
            <a:off x="3733800" y="3810000"/>
            <a:ext cx="1906905" cy="2667000"/>
          </a:xfrm>
          <a:prstGeom prst="rect">
            <a:avLst/>
          </a:prstGeom>
          <a:noFill/>
        </p:spPr>
      </p:pic>
      <p:pic>
        <p:nvPicPr>
          <p:cNvPr id="60426" name="Picture 10" descr="http://z.about.com/d/shoes/1/0/M/L/teva_sandals.jpg"/>
          <p:cNvPicPr>
            <a:picLocks noChangeAspect="1" noChangeArrowheads="1"/>
          </p:cNvPicPr>
          <p:nvPr/>
        </p:nvPicPr>
        <p:blipFill>
          <a:blip r:embed="rId6" cstate="print"/>
          <a:srcRect/>
          <a:stretch>
            <a:fillRect/>
          </a:stretch>
        </p:blipFill>
        <p:spPr bwMode="auto">
          <a:xfrm>
            <a:off x="6019800" y="4800600"/>
            <a:ext cx="2603500" cy="1952625"/>
          </a:xfrm>
          <a:prstGeom prst="rect">
            <a:avLst/>
          </a:prstGeom>
          <a:noFill/>
        </p:spPr>
      </p:pic>
      <p:sp>
        <p:nvSpPr>
          <p:cNvPr id="9" name="TextBox 8"/>
          <p:cNvSpPr txBox="1"/>
          <p:nvPr/>
        </p:nvSpPr>
        <p:spPr>
          <a:xfrm>
            <a:off x="304800" y="5029200"/>
            <a:ext cx="3352800" cy="1200329"/>
          </a:xfrm>
          <a:prstGeom prst="rect">
            <a:avLst/>
          </a:prstGeom>
          <a:noFill/>
        </p:spPr>
        <p:txBody>
          <a:bodyPr wrap="square" rtlCol="0">
            <a:spAutoFit/>
          </a:bodyPr>
          <a:lstStyle/>
          <a:p>
            <a:r>
              <a:rPr lang="en-US" dirty="0" smtClean="0">
                <a:solidFill>
                  <a:srgbClr val="FF0000"/>
                </a:solidFill>
              </a:rPr>
              <a:t>In other words, any shoe style that leaves part of your foot exposed is not allowed in the chemistry laboratory.</a:t>
            </a:r>
            <a:endParaRPr lang="en-US" dirty="0">
              <a:solidFill>
                <a:srgbClr val="FF0000"/>
              </a:solidFill>
            </a:endParaRPr>
          </a:p>
        </p:txBody>
      </p:sp>
      <p:pic>
        <p:nvPicPr>
          <p:cNvPr id="30722" name="Picture 2" descr="http://www.crocshoesnews.com/wp-content/uploads/2009/01/crocs.jpg"/>
          <p:cNvPicPr>
            <a:picLocks noChangeAspect="1" noChangeArrowheads="1"/>
          </p:cNvPicPr>
          <p:nvPr/>
        </p:nvPicPr>
        <p:blipFill>
          <a:blip r:embed="rId7" cstate="print"/>
          <a:srcRect/>
          <a:stretch>
            <a:fillRect/>
          </a:stretch>
        </p:blipFill>
        <p:spPr bwMode="auto">
          <a:xfrm>
            <a:off x="6400800" y="3124200"/>
            <a:ext cx="1765300" cy="17003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1000" fill="hold"/>
                                        <p:tgtEl>
                                          <p:spTgt spid="60420"/>
                                        </p:tgtEl>
                                        <p:attrNameLst>
                                          <p:attrName>ppt_w</p:attrName>
                                        </p:attrNameLst>
                                      </p:cBhvr>
                                      <p:tavLst>
                                        <p:tav tm="0">
                                          <p:val>
                                            <p:fltVal val="0"/>
                                          </p:val>
                                        </p:tav>
                                        <p:tav tm="100000">
                                          <p:val>
                                            <p:strVal val="#ppt_w"/>
                                          </p:val>
                                        </p:tav>
                                      </p:tavLst>
                                    </p:anim>
                                    <p:anim calcmode="lin" valueType="num">
                                      <p:cBhvr>
                                        <p:cTn id="8" dur="1000" fill="hold"/>
                                        <p:tgtEl>
                                          <p:spTgt spid="60420"/>
                                        </p:tgtEl>
                                        <p:attrNameLst>
                                          <p:attrName>ppt_h</p:attrName>
                                        </p:attrNameLst>
                                      </p:cBhvr>
                                      <p:tavLst>
                                        <p:tav tm="0">
                                          <p:val>
                                            <p:fltVal val="0"/>
                                          </p:val>
                                        </p:tav>
                                        <p:tav tm="100000">
                                          <p:val>
                                            <p:strVal val="#ppt_h"/>
                                          </p:val>
                                        </p:tav>
                                      </p:tavLst>
                                    </p:anim>
                                    <p:anim calcmode="lin" valueType="num">
                                      <p:cBhvr>
                                        <p:cTn id="9" dur="1000" fill="hold"/>
                                        <p:tgtEl>
                                          <p:spTgt spid="60420"/>
                                        </p:tgtEl>
                                        <p:attrNameLst>
                                          <p:attrName>style.rotation</p:attrName>
                                        </p:attrNameLst>
                                      </p:cBhvr>
                                      <p:tavLst>
                                        <p:tav tm="0">
                                          <p:val>
                                            <p:fltVal val="90"/>
                                          </p:val>
                                        </p:tav>
                                        <p:tav tm="100000">
                                          <p:val>
                                            <p:fltVal val="0"/>
                                          </p:val>
                                        </p:tav>
                                      </p:tavLst>
                                    </p:anim>
                                    <p:animEffect transition="in" filter="fade">
                                      <p:cBhvr>
                                        <p:cTn id="10" dur="1000"/>
                                        <p:tgtEl>
                                          <p:spTgt spid="60420"/>
                                        </p:tgtEl>
                                      </p:cBhvr>
                                    </p:animEffect>
                                  </p:childTnLst>
                                </p:cTn>
                              </p:par>
                              <p:par>
                                <p:cTn id="11" presetID="31" presetClass="entr" presetSubtype="0" fill="hold" nodeType="withEffect">
                                  <p:stCondLst>
                                    <p:cond delay="0"/>
                                  </p:stCondLst>
                                  <p:childTnLst>
                                    <p:set>
                                      <p:cBhvr>
                                        <p:cTn id="12" dur="1" fill="hold">
                                          <p:stCondLst>
                                            <p:cond delay="0"/>
                                          </p:stCondLst>
                                        </p:cTn>
                                        <p:tgtEl>
                                          <p:spTgt spid="60418"/>
                                        </p:tgtEl>
                                        <p:attrNameLst>
                                          <p:attrName>style.visibility</p:attrName>
                                        </p:attrNameLst>
                                      </p:cBhvr>
                                      <p:to>
                                        <p:strVal val="visible"/>
                                      </p:to>
                                    </p:set>
                                    <p:anim calcmode="lin" valueType="num">
                                      <p:cBhvr>
                                        <p:cTn id="13" dur="1000" fill="hold"/>
                                        <p:tgtEl>
                                          <p:spTgt spid="60418"/>
                                        </p:tgtEl>
                                        <p:attrNameLst>
                                          <p:attrName>ppt_w</p:attrName>
                                        </p:attrNameLst>
                                      </p:cBhvr>
                                      <p:tavLst>
                                        <p:tav tm="0">
                                          <p:val>
                                            <p:fltVal val="0"/>
                                          </p:val>
                                        </p:tav>
                                        <p:tav tm="100000">
                                          <p:val>
                                            <p:strVal val="#ppt_w"/>
                                          </p:val>
                                        </p:tav>
                                      </p:tavLst>
                                    </p:anim>
                                    <p:anim calcmode="lin" valueType="num">
                                      <p:cBhvr>
                                        <p:cTn id="14" dur="1000" fill="hold"/>
                                        <p:tgtEl>
                                          <p:spTgt spid="60418"/>
                                        </p:tgtEl>
                                        <p:attrNameLst>
                                          <p:attrName>ppt_h</p:attrName>
                                        </p:attrNameLst>
                                      </p:cBhvr>
                                      <p:tavLst>
                                        <p:tav tm="0">
                                          <p:val>
                                            <p:fltVal val="0"/>
                                          </p:val>
                                        </p:tav>
                                        <p:tav tm="100000">
                                          <p:val>
                                            <p:strVal val="#ppt_h"/>
                                          </p:val>
                                        </p:tav>
                                      </p:tavLst>
                                    </p:anim>
                                    <p:anim calcmode="lin" valueType="num">
                                      <p:cBhvr>
                                        <p:cTn id="15" dur="1000" fill="hold"/>
                                        <p:tgtEl>
                                          <p:spTgt spid="60418"/>
                                        </p:tgtEl>
                                        <p:attrNameLst>
                                          <p:attrName>style.rotation</p:attrName>
                                        </p:attrNameLst>
                                      </p:cBhvr>
                                      <p:tavLst>
                                        <p:tav tm="0">
                                          <p:val>
                                            <p:fltVal val="90"/>
                                          </p:val>
                                        </p:tav>
                                        <p:tav tm="100000">
                                          <p:val>
                                            <p:fltVal val="0"/>
                                          </p:val>
                                        </p:tav>
                                      </p:tavLst>
                                    </p:anim>
                                    <p:animEffect transition="in" filter="fade">
                                      <p:cBhvr>
                                        <p:cTn id="16" dur="1000"/>
                                        <p:tgtEl>
                                          <p:spTgt spid="60418"/>
                                        </p:tgtEl>
                                      </p:cBhvr>
                                    </p:animEffect>
                                  </p:childTnLst>
                                </p:cTn>
                              </p:par>
                              <p:par>
                                <p:cTn id="17" presetID="31" presetClass="entr" presetSubtype="0" fill="hold" nodeType="withEffect">
                                  <p:stCondLst>
                                    <p:cond delay="0"/>
                                  </p:stCondLst>
                                  <p:childTnLst>
                                    <p:set>
                                      <p:cBhvr>
                                        <p:cTn id="18" dur="1" fill="hold">
                                          <p:stCondLst>
                                            <p:cond delay="0"/>
                                          </p:stCondLst>
                                        </p:cTn>
                                        <p:tgtEl>
                                          <p:spTgt spid="60422"/>
                                        </p:tgtEl>
                                        <p:attrNameLst>
                                          <p:attrName>style.visibility</p:attrName>
                                        </p:attrNameLst>
                                      </p:cBhvr>
                                      <p:to>
                                        <p:strVal val="visible"/>
                                      </p:to>
                                    </p:set>
                                    <p:anim calcmode="lin" valueType="num">
                                      <p:cBhvr>
                                        <p:cTn id="19" dur="1000" fill="hold"/>
                                        <p:tgtEl>
                                          <p:spTgt spid="60422"/>
                                        </p:tgtEl>
                                        <p:attrNameLst>
                                          <p:attrName>ppt_w</p:attrName>
                                        </p:attrNameLst>
                                      </p:cBhvr>
                                      <p:tavLst>
                                        <p:tav tm="0">
                                          <p:val>
                                            <p:fltVal val="0"/>
                                          </p:val>
                                        </p:tav>
                                        <p:tav tm="100000">
                                          <p:val>
                                            <p:strVal val="#ppt_w"/>
                                          </p:val>
                                        </p:tav>
                                      </p:tavLst>
                                    </p:anim>
                                    <p:anim calcmode="lin" valueType="num">
                                      <p:cBhvr>
                                        <p:cTn id="20" dur="1000" fill="hold"/>
                                        <p:tgtEl>
                                          <p:spTgt spid="60422"/>
                                        </p:tgtEl>
                                        <p:attrNameLst>
                                          <p:attrName>ppt_h</p:attrName>
                                        </p:attrNameLst>
                                      </p:cBhvr>
                                      <p:tavLst>
                                        <p:tav tm="0">
                                          <p:val>
                                            <p:fltVal val="0"/>
                                          </p:val>
                                        </p:tav>
                                        <p:tav tm="100000">
                                          <p:val>
                                            <p:strVal val="#ppt_h"/>
                                          </p:val>
                                        </p:tav>
                                      </p:tavLst>
                                    </p:anim>
                                    <p:anim calcmode="lin" valueType="num">
                                      <p:cBhvr>
                                        <p:cTn id="21" dur="1000" fill="hold"/>
                                        <p:tgtEl>
                                          <p:spTgt spid="60422"/>
                                        </p:tgtEl>
                                        <p:attrNameLst>
                                          <p:attrName>style.rotation</p:attrName>
                                        </p:attrNameLst>
                                      </p:cBhvr>
                                      <p:tavLst>
                                        <p:tav tm="0">
                                          <p:val>
                                            <p:fltVal val="90"/>
                                          </p:val>
                                        </p:tav>
                                        <p:tav tm="100000">
                                          <p:val>
                                            <p:fltVal val="0"/>
                                          </p:val>
                                        </p:tav>
                                      </p:tavLst>
                                    </p:anim>
                                    <p:animEffect transition="in" filter="fade">
                                      <p:cBhvr>
                                        <p:cTn id="22" dur="1000"/>
                                        <p:tgtEl>
                                          <p:spTgt spid="60422"/>
                                        </p:tgtEl>
                                      </p:cBhvr>
                                    </p:animEffect>
                                  </p:childTnLst>
                                </p:cTn>
                              </p:par>
                              <p:par>
                                <p:cTn id="23" presetID="31" presetClass="entr" presetSubtype="0" fill="hold" nodeType="withEffect">
                                  <p:stCondLst>
                                    <p:cond delay="0"/>
                                  </p:stCondLst>
                                  <p:childTnLst>
                                    <p:set>
                                      <p:cBhvr>
                                        <p:cTn id="24" dur="1" fill="hold">
                                          <p:stCondLst>
                                            <p:cond delay="0"/>
                                          </p:stCondLst>
                                        </p:cTn>
                                        <p:tgtEl>
                                          <p:spTgt spid="30722"/>
                                        </p:tgtEl>
                                        <p:attrNameLst>
                                          <p:attrName>style.visibility</p:attrName>
                                        </p:attrNameLst>
                                      </p:cBhvr>
                                      <p:to>
                                        <p:strVal val="visible"/>
                                      </p:to>
                                    </p:set>
                                    <p:anim calcmode="lin" valueType="num">
                                      <p:cBhvr>
                                        <p:cTn id="25" dur="1000" fill="hold"/>
                                        <p:tgtEl>
                                          <p:spTgt spid="30722"/>
                                        </p:tgtEl>
                                        <p:attrNameLst>
                                          <p:attrName>ppt_w</p:attrName>
                                        </p:attrNameLst>
                                      </p:cBhvr>
                                      <p:tavLst>
                                        <p:tav tm="0">
                                          <p:val>
                                            <p:fltVal val="0"/>
                                          </p:val>
                                        </p:tav>
                                        <p:tav tm="100000">
                                          <p:val>
                                            <p:strVal val="#ppt_w"/>
                                          </p:val>
                                        </p:tav>
                                      </p:tavLst>
                                    </p:anim>
                                    <p:anim calcmode="lin" valueType="num">
                                      <p:cBhvr>
                                        <p:cTn id="26" dur="1000" fill="hold"/>
                                        <p:tgtEl>
                                          <p:spTgt spid="30722"/>
                                        </p:tgtEl>
                                        <p:attrNameLst>
                                          <p:attrName>ppt_h</p:attrName>
                                        </p:attrNameLst>
                                      </p:cBhvr>
                                      <p:tavLst>
                                        <p:tav tm="0">
                                          <p:val>
                                            <p:fltVal val="0"/>
                                          </p:val>
                                        </p:tav>
                                        <p:tav tm="100000">
                                          <p:val>
                                            <p:strVal val="#ppt_h"/>
                                          </p:val>
                                        </p:tav>
                                      </p:tavLst>
                                    </p:anim>
                                    <p:anim calcmode="lin" valueType="num">
                                      <p:cBhvr>
                                        <p:cTn id="27" dur="1000" fill="hold"/>
                                        <p:tgtEl>
                                          <p:spTgt spid="30722"/>
                                        </p:tgtEl>
                                        <p:attrNameLst>
                                          <p:attrName>style.rotation</p:attrName>
                                        </p:attrNameLst>
                                      </p:cBhvr>
                                      <p:tavLst>
                                        <p:tav tm="0">
                                          <p:val>
                                            <p:fltVal val="90"/>
                                          </p:val>
                                        </p:tav>
                                        <p:tav tm="100000">
                                          <p:val>
                                            <p:fltVal val="0"/>
                                          </p:val>
                                        </p:tav>
                                      </p:tavLst>
                                    </p:anim>
                                    <p:animEffect transition="in" filter="fade">
                                      <p:cBhvr>
                                        <p:cTn id="28" dur="1000"/>
                                        <p:tgtEl>
                                          <p:spTgt spid="30722"/>
                                        </p:tgtEl>
                                      </p:cBhvr>
                                    </p:animEffect>
                                  </p:childTnLst>
                                </p:cTn>
                              </p:par>
                              <p:par>
                                <p:cTn id="29" presetID="31" presetClass="entr" presetSubtype="0" fill="hold" nodeType="withEffect">
                                  <p:stCondLst>
                                    <p:cond delay="0"/>
                                  </p:stCondLst>
                                  <p:childTnLst>
                                    <p:set>
                                      <p:cBhvr>
                                        <p:cTn id="30" dur="1" fill="hold">
                                          <p:stCondLst>
                                            <p:cond delay="0"/>
                                          </p:stCondLst>
                                        </p:cTn>
                                        <p:tgtEl>
                                          <p:spTgt spid="60426"/>
                                        </p:tgtEl>
                                        <p:attrNameLst>
                                          <p:attrName>style.visibility</p:attrName>
                                        </p:attrNameLst>
                                      </p:cBhvr>
                                      <p:to>
                                        <p:strVal val="visible"/>
                                      </p:to>
                                    </p:set>
                                    <p:anim calcmode="lin" valueType="num">
                                      <p:cBhvr>
                                        <p:cTn id="31" dur="1000" fill="hold"/>
                                        <p:tgtEl>
                                          <p:spTgt spid="60426"/>
                                        </p:tgtEl>
                                        <p:attrNameLst>
                                          <p:attrName>ppt_w</p:attrName>
                                        </p:attrNameLst>
                                      </p:cBhvr>
                                      <p:tavLst>
                                        <p:tav tm="0">
                                          <p:val>
                                            <p:fltVal val="0"/>
                                          </p:val>
                                        </p:tav>
                                        <p:tav tm="100000">
                                          <p:val>
                                            <p:strVal val="#ppt_w"/>
                                          </p:val>
                                        </p:tav>
                                      </p:tavLst>
                                    </p:anim>
                                    <p:anim calcmode="lin" valueType="num">
                                      <p:cBhvr>
                                        <p:cTn id="32" dur="1000" fill="hold"/>
                                        <p:tgtEl>
                                          <p:spTgt spid="60426"/>
                                        </p:tgtEl>
                                        <p:attrNameLst>
                                          <p:attrName>ppt_h</p:attrName>
                                        </p:attrNameLst>
                                      </p:cBhvr>
                                      <p:tavLst>
                                        <p:tav tm="0">
                                          <p:val>
                                            <p:fltVal val="0"/>
                                          </p:val>
                                        </p:tav>
                                        <p:tav tm="100000">
                                          <p:val>
                                            <p:strVal val="#ppt_h"/>
                                          </p:val>
                                        </p:tav>
                                      </p:tavLst>
                                    </p:anim>
                                    <p:anim calcmode="lin" valueType="num">
                                      <p:cBhvr>
                                        <p:cTn id="33" dur="1000" fill="hold"/>
                                        <p:tgtEl>
                                          <p:spTgt spid="60426"/>
                                        </p:tgtEl>
                                        <p:attrNameLst>
                                          <p:attrName>style.rotation</p:attrName>
                                        </p:attrNameLst>
                                      </p:cBhvr>
                                      <p:tavLst>
                                        <p:tav tm="0">
                                          <p:val>
                                            <p:fltVal val="90"/>
                                          </p:val>
                                        </p:tav>
                                        <p:tav tm="100000">
                                          <p:val>
                                            <p:fltVal val="0"/>
                                          </p:val>
                                        </p:tav>
                                      </p:tavLst>
                                    </p:anim>
                                    <p:animEffect transition="in" filter="fade">
                                      <p:cBhvr>
                                        <p:cTn id="34" dur="1000"/>
                                        <p:tgtEl>
                                          <p:spTgt spid="60426"/>
                                        </p:tgtEl>
                                      </p:cBhvr>
                                    </p:animEffect>
                                  </p:childTnLst>
                                </p:cTn>
                              </p:par>
                              <p:par>
                                <p:cTn id="35" presetID="31" presetClass="entr" presetSubtype="0" fill="hold" nodeType="withEffect">
                                  <p:stCondLst>
                                    <p:cond delay="0"/>
                                  </p:stCondLst>
                                  <p:childTnLst>
                                    <p:set>
                                      <p:cBhvr>
                                        <p:cTn id="36" dur="1" fill="hold">
                                          <p:stCondLst>
                                            <p:cond delay="0"/>
                                          </p:stCondLst>
                                        </p:cTn>
                                        <p:tgtEl>
                                          <p:spTgt spid="60424"/>
                                        </p:tgtEl>
                                        <p:attrNameLst>
                                          <p:attrName>style.visibility</p:attrName>
                                        </p:attrNameLst>
                                      </p:cBhvr>
                                      <p:to>
                                        <p:strVal val="visible"/>
                                      </p:to>
                                    </p:set>
                                    <p:anim calcmode="lin" valueType="num">
                                      <p:cBhvr>
                                        <p:cTn id="37" dur="1000" fill="hold"/>
                                        <p:tgtEl>
                                          <p:spTgt spid="60424"/>
                                        </p:tgtEl>
                                        <p:attrNameLst>
                                          <p:attrName>ppt_w</p:attrName>
                                        </p:attrNameLst>
                                      </p:cBhvr>
                                      <p:tavLst>
                                        <p:tav tm="0">
                                          <p:val>
                                            <p:fltVal val="0"/>
                                          </p:val>
                                        </p:tav>
                                        <p:tav tm="100000">
                                          <p:val>
                                            <p:strVal val="#ppt_w"/>
                                          </p:val>
                                        </p:tav>
                                      </p:tavLst>
                                    </p:anim>
                                    <p:anim calcmode="lin" valueType="num">
                                      <p:cBhvr>
                                        <p:cTn id="38" dur="1000" fill="hold"/>
                                        <p:tgtEl>
                                          <p:spTgt spid="60424"/>
                                        </p:tgtEl>
                                        <p:attrNameLst>
                                          <p:attrName>ppt_h</p:attrName>
                                        </p:attrNameLst>
                                      </p:cBhvr>
                                      <p:tavLst>
                                        <p:tav tm="0">
                                          <p:val>
                                            <p:fltVal val="0"/>
                                          </p:val>
                                        </p:tav>
                                        <p:tav tm="100000">
                                          <p:val>
                                            <p:strVal val="#ppt_h"/>
                                          </p:val>
                                        </p:tav>
                                      </p:tavLst>
                                    </p:anim>
                                    <p:anim calcmode="lin" valueType="num">
                                      <p:cBhvr>
                                        <p:cTn id="39" dur="1000" fill="hold"/>
                                        <p:tgtEl>
                                          <p:spTgt spid="60424"/>
                                        </p:tgtEl>
                                        <p:attrNameLst>
                                          <p:attrName>style.rotation</p:attrName>
                                        </p:attrNameLst>
                                      </p:cBhvr>
                                      <p:tavLst>
                                        <p:tav tm="0">
                                          <p:val>
                                            <p:fltVal val="90"/>
                                          </p:val>
                                        </p:tav>
                                        <p:tav tm="100000">
                                          <p:val>
                                            <p:fltVal val="0"/>
                                          </p:val>
                                        </p:tav>
                                      </p:tavLst>
                                    </p:anim>
                                    <p:animEffect transition="in" filter="fade">
                                      <p:cBhvr>
                                        <p:cTn id="40" dur="10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p:txBody>
          <a:bodyPr>
            <a:normAutofit/>
          </a:bodyPr>
          <a:lstStyle/>
          <a:p>
            <a:r>
              <a:rPr lang="en-US" b="1" dirty="0" smtClean="0">
                <a:solidFill>
                  <a:srgbClr val="0070C0"/>
                </a:solidFill>
              </a:rPr>
              <a:t>Shoe styles allowed in the lab…</a:t>
            </a:r>
            <a:endParaRPr lang="en-US" b="1" dirty="0">
              <a:solidFill>
                <a:srgbClr val="0070C0"/>
              </a:solidFill>
            </a:endParaRPr>
          </a:p>
        </p:txBody>
      </p:sp>
      <p:pic>
        <p:nvPicPr>
          <p:cNvPr id="62466" name="Picture 2" descr="http://blog.oregonlive.com/kiddo_impact/2008/07/sneaker.jpg"/>
          <p:cNvPicPr>
            <a:picLocks noChangeAspect="1" noChangeArrowheads="1"/>
          </p:cNvPicPr>
          <p:nvPr/>
        </p:nvPicPr>
        <p:blipFill>
          <a:blip r:embed="rId2" cstate="print"/>
          <a:srcRect/>
          <a:stretch>
            <a:fillRect/>
          </a:stretch>
        </p:blipFill>
        <p:spPr bwMode="auto">
          <a:xfrm>
            <a:off x="457200" y="1524000"/>
            <a:ext cx="2438400" cy="2438400"/>
          </a:xfrm>
          <a:prstGeom prst="rect">
            <a:avLst/>
          </a:prstGeom>
          <a:noFill/>
        </p:spPr>
      </p:pic>
      <p:pic>
        <p:nvPicPr>
          <p:cNvPr id="62468" name="Picture 4" descr="http://images.sneakernews.com/wp-content/uploads/2009/04/apc-tennis-shoes-summer-2009-2.jpg"/>
          <p:cNvPicPr>
            <a:picLocks noChangeAspect="1" noChangeArrowheads="1"/>
          </p:cNvPicPr>
          <p:nvPr/>
        </p:nvPicPr>
        <p:blipFill>
          <a:blip r:embed="rId3" cstate="print"/>
          <a:srcRect/>
          <a:stretch>
            <a:fillRect/>
          </a:stretch>
        </p:blipFill>
        <p:spPr bwMode="auto">
          <a:xfrm>
            <a:off x="3505200" y="1676400"/>
            <a:ext cx="2104091" cy="2209799"/>
          </a:xfrm>
          <a:prstGeom prst="rect">
            <a:avLst/>
          </a:prstGeom>
          <a:noFill/>
        </p:spPr>
      </p:pic>
      <p:pic>
        <p:nvPicPr>
          <p:cNvPr id="62470" name="Picture 6" descr="http://www.qualityapparelfashion.com/images/SafetyShoes10.jpg"/>
          <p:cNvPicPr>
            <a:picLocks noChangeAspect="1" noChangeArrowheads="1"/>
          </p:cNvPicPr>
          <p:nvPr/>
        </p:nvPicPr>
        <p:blipFill>
          <a:blip r:embed="rId4" cstate="print"/>
          <a:srcRect/>
          <a:stretch>
            <a:fillRect/>
          </a:stretch>
        </p:blipFill>
        <p:spPr bwMode="auto">
          <a:xfrm>
            <a:off x="6553200" y="1676400"/>
            <a:ext cx="1981200" cy="1981200"/>
          </a:xfrm>
          <a:prstGeom prst="rect">
            <a:avLst/>
          </a:prstGeom>
          <a:noFill/>
        </p:spPr>
      </p:pic>
      <p:pic>
        <p:nvPicPr>
          <p:cNvPr id="62472" name="Picture 8" descr="http://www.takeshoe.com/images/Deck_Wood_Safety_Shoes.jpg"/>
          <p:cNvPicPr>
            <a:picLocks noChangeAspect="1" noChangeArrowheads="1"/>
          </p:cNvPicPr>
          <p:nvPr/>
        </p:nvPicPr>
        <p:blipFill>
          <a:blip r:embed="rId5" cstate="print"/>
          <a:srcRect/>
          <a:stretch>
            <a:fillRect/>
          </a:stretch>
        </p:blipFill>
        <p:spPr bwMode="auto">
          <a:xfrm>
            <a:off x="381000" y="4267200"/>
            <a:ext cx="2943137" cy="2206625"/>
          </a:xfrm>
          <a:prstGeom prst="rect">
            <a:avLst/>
          </a:prstGeom>
          <a:noFill/>
        </p:spPr>
      </p:pic>
      <p:sp>
        <p:nvSpPr>
          <p:cNvPr id="8" name="TextBox 7"/>
          <p:cNvSpPr txBox="1"/>
          <p:nvPr/>
        </p:nvSpPr>
        <p:spPr>
          <a:xfrm>
            <a:off x="3657600" y="4953000"/>
            <a:ext cx="4800600" cy="923330"/>
          </a:xfrm>
          <a:prstGeom prst="rect">
            <a:avLst/>
          </a:prstGeom>
          <a:noFill/>
        </p:spPr>
        <p:txBody>
          <a:bodyPr wrap="square" rtlCol="0">
            <a:spAutoFit/>
          </a:bodyPr>
          <a:lstStyle/>
          <a:p>
            <a:r>
              <a:rPr lang="en-US" dirty="0" smtClean="0">
                <a:solidFill>
                  <a:srgbClr val="FF0000"/>
                </a:solidFill>
              </a:rPr>
              <a:t>In other words, shoes that cover your entire foot are the appropriate shoes for the chemistry laboratory.</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fltVal val="0"/>
                                          </p:val>
                                        </p:tav>
                                        <p:tav tm="100000">
                                          <p:val>
                                            <p:strVal val="#ppt_w"/>
                                          </p:val>
                                        </p:tav>
                                      </p:tavLst>
                                    </p:anim>
                                    <p:anim calcmode="lin" valueType="num">
                                      <p:cBhvr>
                                        <p:cTn id="8" dur="1000" fill="hold"/>
                                        <p:tgtEl>
                                          <p:spTgt spid="62466"/>
                                        </p:tgtEl>
                                        <p:attrNameLst>
                                          <p:attrName>ppt_h</p:attrName>
                                        </p:attrNameLst>
                                      </p:cBhvr>
                                      <p:tavLst>
                                        <p:tav tm="0">
                                          <p:val>
                                            <p:fltVal val="0"/>
                                          </p:val>
                                        </p:tav>
                                        <p:tav tm="100000">
                                          <p:val>
                                            <p:strVal val="#ppt_h"/>
                                          </p:val>
                                        </p:tav>
                                      </p:tavLst>
                                    </p:anim>
                                    <p:anim calcmode="lin" valueType="num">
                                      <p:cBhvr>
                                        <p:cTn id="9" dur="1000" fill="hold"/>
                                        <p:tgtEl>
                                          <p:spTgt spid="62466"/>
                                        </p:tgtEl>
                                        <p:attrNameLst>
                                          <p:attrName>style.rotation</p:attrName>
                                        </p:attrNameLst>
                                      </p:cBhvr>
                                      <p:tavLst>
                                        <p:tav tm="0">
                                          <p:val>
                                            <p:fltVal val="90"/>
                                          </p:val>
                                        </p:tav>
                                        <p:tav tm="100000">
                                          <p:val>
                                            <p:fltVal val="0"/>
                                          </p:val>
                                        </p:tav>
                                      </p:tavLst>
                                    </p:anim>
                                    <p:animEffect transition="in" filter="fade">
                                      <p:cBhvr>
                                        <p:cTn id="10" dur="1000"/>
                                        <p:tgtEl>
                                          <p:spTgt spid="62466"/>
                                        </p:tgtEl>
                                      </p:cBhvr>
                                    </p:animEffect>
                                  </p:childTnLst>
                                </p:cTn>
                              </p:par>
                              <p:par>
                                <p:cTn id="11" presetID="31" presetClass="entr" presetSubtype="0" fill="hold" nodeType="withEffect">
                                  <p:stCondLst>
                                    <p:cond delay="0"/>
                                  </p:stCondLst>
                                  <p:childTnLst>
                                    <p:set>
                                      <p:cBhvr>
                                        <p:cTn id="12" dur="1" fill="hold">
                                          <p:stCondLst>
                                            <p:cond delay="0"/>
                                          </p:stCondLst>
                                        </p:cTn>
                                        <p:tgtEl>
                                          <p:spTgt spid="62468"/>
                                        </p:tgtEl>
                                        <p:attrNameLst>
                                          <p:attrName>style.visibility</p:attrName>
                                        </p:attrNameLst>
                                      </p:cBhvr>
                                      <p:to>
                                        <p:strVal val="visible"/>
                                      </p:to>
                                    </p:set>
                                    <p:anim calcmode="lin" valueType="num">
                                      <p:cBhvr>
                                        <p:cTn id="13" dur="1000" fill="hold"/>
                                        <p:tgtEl>
                                          <p:spTgt spid="62468"/>
                                        </p:tgtEl>
                                        <p:attrNameLst>
                                          <p:attrName>ppt_w</p:attrName>
                                        </p:attrNameLst>
                                      </p:cBhvr>
                                      <p:tavLst>
                                        <p:tav tm="0">
                                          <p:val>
                                            <p:fltVal val="0"/>
                                          </p:val>
                                        </p:tav>
                                        <p:tav tm="100000">
                                          <p:val>
                                            <p:strVal val="#ppt_w"/>
                                          </p:val>
                                        </p:tav>
                                      </p:tavLst>
                                    </p:anim>
                                    <p:anim calcmode="lin" valueType="num">
                                      <p:cBhvr>
                                        <p:cTn id="14" dur="1000" fill="hold"/>
                                        <p:tgtEl>
                                          <p:spTgt spid="62468"/>
                                        </p:tgtEl>
                                        <p:attrNameLst>
                                          <p:attrName>ppt_h</p:attrName>
                                        </p:attrNameLst>
                                      </p:cBhvr>
                                      <p:tavLst>
                                        <p:tav tm="0">
                                          <p:val>
                                            <p:fltVal val="0"/>
                                          </p:val>
                                        </p:tav>
                                        <p:tav tm="100000">
                                          <p:val>
                                            <p:strVal val="#ppt_h"/>
                                          </p:val>
                                        </p:tav>
                                      </p:tavLst>
                                    </p:anim>
                                    <p:anim calcmode="lin" valueType="num">
                                      <p:cBhvr>
                                        <p:cTn id="15" dur="1000" fill="hold"/>
                                        <p:tgtEl>
                                          <p:spTgt spid="62468"/>
                                        </p:tgtEl>
                                        <p:attrNameLst>
                                          <p:attrName>style.rotation</p:attrName>
                                        </p:attrNameLst>
                                      </p:cBhvr>
                                      <p:tavLst>
                                        <p:tav tm="0">
                                          <p:val>
                                            <p:fltVal val="90"/>
                                          </p:val>
                                        </p:tav>
                                        <p:tav tm="100000">
                                          <p:val>
                                            <p:fltVal val="0"/>
                                          </p:val>
                                        </p:tav>
                                      </p:tavLst>
                                    </p:anim>
                                    <p:animEffect transition="in" filter="fade">
                                      <p:cBhvr>
                                        <p:cTn id="16" dur="1000"/>
                                        <p:tgtEl>
                                          <p:spTgt spid="62468"/>
                                        </p:tgtEl>
                                      </p:cBhvr>
                                    </p:animEffect>
                                  </p:childTnLst>
                                </p:cTn>
                              </p:par>
                              <p:par>
                                <p:cTn id="17" presetID="31" presetClass="entr" presetSubtype="0" fill="hold" nodeType="withEffect">
                                  <p:stCondLst>
                                    <p:cond delay="0"/>
                                  </p:stCondLst>
                                  <p:childTnLst>
                                    <p:set>
                                      <p:cBhvr>
                                        <p:cTn id="18" dur="1" fill="hold">
                                          <p:stCondLst>
                                            <p:cond delay="0"/>
                                          </p:stCondLst>
                                        </p:cTn>
                                        <p:tgtEl>
                                          <p:spTgt spid="62470"/>
                                        </p:tgtEl>
                                        <p:attrNameLst>
                                          <p:attrName>style.visibility</p:attrName>
                                        </p:attrNameLst>
                                      </p:cBhvr>
                                      <p:to>
                                        <p:strVal val="visible"/>
                                      </p:to>
                                    </p:set>
                                    <p:anim calcmode="lin" valueType="num">
                                      <p:cBhvr>
                                        <p:cTn id="19" dur="1000" fill="hold"/>
                                        <p:tgtEl>
                                          <p:spTgt spid="62470"/>
                                        </p:tgtEl>
                                        <p:attrNameLst>
                                          <p:attrName>ppt_w</p:attrName>
                                        </p:attrNameLst>
                                      </p:cBhvr>
                                      <p:tavLst>
                                        <p:tav tm="0">
                                          <p:val>
                                            <p:fltVal val="0"/>
                                          </p:val>
                                        </p:tav>
                                        <p:tav tm="100000">
                                          <p:val>
                                            <p:strVal val="#ppt_w"/>
                                          </p:val>
                                        </p:tav>
                                      </p:tavLst>
                                    </p:anim>
                                    <p:anim calcmode="lin" valueType="num">
                                      <p:cBhvr>
                                        <p:cTn id="20" dur="1000" fill="hold"/>
                                        <p:tgtEl>
                                          <p:spTgt spid="62470"/>
                                        </p:tgtEl>
                                        <p:attrNameLst>
                                          <p:attrName>ppt_h</p:attrName>
                                        </p:attrNameLst>
                                      </p:cBhvr>
                                      <p:tavLst>
                                        <p:tav tm="0">
                                          <p:val>
                                            <p:fltVal val="0"/>
                                          </p:val>
                                        </p:tav>
                                        <p:tav tm="100000">
                                          <p:val>
                                            <p:strVal val="#ppt_h"/>
                                          </p:val>
                                        </p:tav>
                                      </p:tavLst>
                                    </p:anim>
                                    <p:anim calcmode="lin" valueType="num">
                                      <p:cBhvr>
                                        <p:cTn id="21" dur="1000" fill="hold"/>
                                        <p:tgtEl>
                                          <p:spTgt spid="62470"/>
                                        </p:tgtEl>
                                        <p:attrNameLst>
                                          <p:attrName>style.rotation</p:attrName>
                                        </p:attrNameLst>
                                      </p:cBhvr>
                                      <p:tavLst>
                                        <p:tav tm="0">
                                          <p:val>
                                            <p:fltVal val="90"/>
                                          </p:val>
                                        </p:tav>
                                        <p:tav tm="100000">
                                          <p:val>
                                            <p:fltVal val="0"/>
                                          </p:val>
                                        </p:tav>
                                      </p:tavLst>
                                    </p:anim>
                                    <p:animEffect transition="in" filter="fade">
                                      <p:cBhvr>
                                        <p:cTn id="22" dur="1000"/>
                                        <p:tgtEl>
                                          <p:spTgt spid="62470"/>
                                        </p:tgtEl>
                                      </p:cBhvr>
                                    </p:animEffect>
                                  </p:childTnLst>
                                </p:cTn>
                              </p:par>
                              <p:par>
                                <p:cTn id="23" presetID="31" presetClass="entr" presetSubtype="0" fill="hold" nodeType="withEffect">
                                  <p:stCondLst>
                                    <p:cond delay="0"/>
                                  </p:stCondLst>
                                  <p:childTnLst>
                                    <p:set>
                                      <p:cBhvr>
                                        <p:cTn id="24" dur="1" fill="hold">
                                          <p:stCondLst>
                                            <p:cond delay="0"/>
                                          </p:stCondLst>
                                        </p:cTn>
                                        <p:tgtEl>
                                          <p:spTgt spid="62472"/>
                                        </p:tgtEl>
                                        <p:attrNameLst>
                                          <p:attrName>style.visibility</p:attrName>
                                        </p:attrNameLst>
                                      </p:cBhvr>
                                      <p:to>
                                        <p:strVal val="visible"/>
                                      </p:to>
                                    </p:set>
                                    <p:anim calcmode="lin" valueType="num">
                                      <p:cBhvr>
                                        <p:cTn id="25" dur="1000" fill="hold"/>
                                        <p:tgtEl>
                                          <p:spTgt spid="62472"/>
                                        </p:tgtEl>
                                        <p:attrNameLst>
                                          <p:attrName>ppt_w</p:attrName>
                                        </p:attrNameLst>
                                      </p:cBhvr>
                                      <p:tavLst>
                                        <p:tav tm="0">
                                          <p:val>
                                            <p:fltVal val="0"/>
                                          </p:val>
                                        </p:tav>
                                        <p:tav tm="100000">
                                          <p:val>
                                            <p:strVal val="#ppt_w"/>
                                          </p:val>
                                        </p:tav>
                                      </p:tavLst>
                                    </p:anim>
                                    <p:anim calcmode="lin" valueType="num">
                                      <p:cBhvr>
                                        <p:cTn id="26" dur="1000" fill="hold"/>
                                        <p:tgtEl>
                                          <p:spTgt spid="62472"/>
                                        </p:tgtEl>
                                        <p:attrNameLst>
                                          <p:attrName>ppt_h</p:attrName>
                                        </p:attrNameLst>
                                      </p:cBhvr>
                                      <p:tavLst>
                                        <p:tav tm="0">
                                          <p:val>
                                            <p:fltVal val="0"/>
                                          </p:val>
                                        </p:tav>
                                        <p:tav tm="100000">
                                          <p:val>
                                            <p:strVal val="#ppt_h"/>
                                          </p:val>
                                        </p:tav>
                                      </p:tavLst>
                                    </p:anim>
                                    <p:anim calcmode="lin" valueType="num">
                                      <p:cBhvr>
                                        <p:cTn id="27" dur="1000" fill="hold"/>
                                        <p:tgtEl>
                                          <p:spTgt spid="62472"/>
                                        </p:tgtEl>
                                        <p:attrNameLst>
                                          <p:attrName>style.rotation</p:attrName>
                                        </p:attrNameLst>
                                      </p:cBhvr>
                                      <p:tavLst>
                                        <p:tav tm="0">
                                          <p:val>
                                            <p:fltVal val="90"/>
                                          </p:val>
                                        </p:tav>
                                        <p:tav tm="100000">
                                          <p:val>
                                            <p:fltVal val="0"/>
                                          </p:val>
                                        </p:tav>
                                      </p:tavLst>
                                    </p:anim>
                                    <p:animEffect transition="in" filter="fade">
                                      <p:cBhvr>
                                        <p:cTn id="28" dur="10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solidFill>
                  <a:srgbClr val="0000FF"/>
                </a:solidFill>
              </a:rPr>
              <a:t>Gloves…</a:t>
            </a:r>
            <a:endParaRPr lang="en-US" dirty="0">
              <a:solidFill>
                <a:srgbClr val="0000FF"/>
              </a:solidFill>
            </a:endParaRPr>
          </a:p>
        </p:txBody>
      </p:sp>
      <p:sp>
        <p:nvSpPr>
          <p:cNvPr id="3" name="Rectangle 2"/>
          <p:cNvSpPr/>
          <p:nvPr/>
        </p:nvSpPr>
        <p:spPr>
          <a:xfrm>
            <a:off x="152400" y="1447800"/>
            <a:ext cx="6705600" cy="4893647"/>
          </a:xfrm>
          <a:prstGeom prst="rect">
            <a:avLst/>
          </a:prstGeom>
        </p:spPr>
        <p:txBody>
          <a:bodyPr wrap="square">
            <a:spAutoFit/>
          </a:bodyPr>
          <a:lstStyle/>
          <a:p>
            <a:r>
              <a:rPr lang="en-US" sz="2400" b="1" dirty="0" smtClean="0">
                <a:solidFill>
                  <a:srgbClr val="FF0000"/>
                </a:solidFill>
              </a:rPr>
              <a:t>Protective gloves </a:t>
            </a:r>
            <a:r>
              <a:rPr lang="en-US" sz="2400" dirty="0" smtClean="0"/>
              <a:t>should be worn when handling hazardous materials, chemicals of unknown toxicity, corrosive materials, rough or sharp-edged objects, and very hot or very cold materials. </a:t>
            </a:r>
          </a:p>
          <a:p>
            <a:endParaRPr lang="en-US" sz="2400" dirty="0" smtClean="0"/>
          </a:p>
          <a:p>
            <a:r>
              <a:rPr lang="en-US" sz="2400" dirty="0" smtClean="0"/>
              <a:t>When handling chemicals in a laboratory, disposable latex, vinyl or </a:t>
            </a:r>
            <a:r>
              <a:rPr lang="en-US" sz="2400" dirty="0" err="1" smtClean="0"/>
              <a:t>nitrile</a:t>
            </a:r>
            <a:r>
              <a:rPr lang="en-US" sz="2400" dirty="0" smtClean="0"/>
              <a:t> gloves are usually appropriate for most circumstances. These gloves will offer protection from incidental splashes or contact. </a:t>
            </a:r>
          </a:p>
          <a:p>
            <a:endParaRPr lang="en-US" sz="2400" dirty="0" smtClean="0"/>
          </a:p>
          <a:p>
            <a:endParaRPr lang="en-US" sz="2400" dirty="0" smtClean="0"/>
          </a:p>
          <a:p>
            <a:r>
              <a:rPr lang="en-US" sz="2400" dirty="0" smtClean="0"/>
              <a:t>Instructors will advise students when gloves need to be worn for particular experiments.</a:t>
            </a:r>
            <a:endParaRPr lang="en-US" sz="2400" dirty="0"/>
          </a:p>
        </p:txBody>
      </p:sp>
      <p:pic>
        <p:nvPicPr>
          <p:cNvPr id="63490" name="Picture 2" descr="assorted gloves"/>
          <p:cNvPicPr>
            <a:picLocks noChangeAspect="1" noChangeArrowheads="1"/>
          </p:cNvPicPr>
          <p:nvPr/>
        </p:nvPicPr>
        <p:blipFill>
          <a:blip r:embed="rId2" cstate="print"/>
          <a:srcRect/>
          <a:stretch>
            <a:fillRect/>
          </a:stretch>
        </p:blipFill>
        <p:spPr bwMode="auto">
          <a:xfrm>
            <a:off x="6858000" y="1828800"/>
            <a:ext cx="2028825" cy="1419226"/>
          </a:xfrm>
          <a:prstGeom prst="rect">
            <a:avLst/>
          </a:prstGeom>
          <a:noFill/>
        </p:spPr>
      </p:pic>
      <p:pic>
        <p:nvPicPr>
          <p:cNvPr id="63492" name="Picture 4" descr="GloveRemoval1"/>
          <p:cNvPicPr>
            <a:picLocks noChangeAspect="1" noChangeArrowheads="1"/>
          </p:cNvPicPr>
          <p:nvPr/>
        </p:nvPicPr>
        <p:blipFill>
          <a:blip r:embed="rId3" cstate="print"/>
          <a:srcRect/>
          <a:stretch>
            <a:fillRect/>
          </a:stretch>
        </p:blipFill>
        <p:spPr bwMode="auto">
          <a:xfrm>
            <a:off x="7315200" y="4343400"/>
            <a:ext cx="1447800" cy="15806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Dress Code…</a:t>
            </a:r>
            <a:endParaRPr lang="en-US" dirty="0"/>
          </a:p>
        </p:txBody>
      </p:sp>
      <p:grpSp>
        <p:nvGrpSpPr>
          <p:cNvPr id="3" name="Group 2"/>
          <p:cNvGrpSpPr/>
          <p:nvPr/>
        </p:nvGrpSpPr>
        <p:grpSpPr>
          <a:xfrm>
            <a:off x="0" y="0"/>
            <a:ext cx="9144000" cy="685800"/>
            <a:chOff x="0" y="0"/>
            <a:chExt cx="9144000" cy="685800"/>
          </a:xfrm>
        </p:grpSpPr>
        <p:sp>
          <p:nvSpPr>
            <p:cNvPr id="4" name="Rectangle 20"/>
            <p:cNvSpPr>
              <a:spLocks noChangeArrowheads="1"/>
            </p:cNvSpPr>
            <p:nvPr/>
          </p:nvSpPr>
          <p:spPr bwMode="auto">
            <a:xfrm>
              <a:off x="0" y="0"/>
              <a:ext cx="9144000" cy="685800"/>
            </a:xfrm>
            <a:prstGeom prst="rect">
              <a:avLst/>
            </a:prstGeom>
            <a:solidFill>
              <a:srgbClr val="0033CC"/>
            </a:solidFill>
            <a:ln w="9525" algn="ctr">
              <a:noFill/>
              <a:miter lim="800000"/>
              <a:headEnd/>
              <a:tailEnd/>
            </a:ln>
            <a:effectLst/>
          </p:spPr>
          <p:txBody>
            <a:bodyPr wrap="none" anchor="ctr"/>
            <a:lstStyle/>
            <a:p>
              <a:endParaRPr lang="en-US" dirty="0"/>
            </a:p>
          </p:txBody>
        </p:sp>
        <p:pic>
          <p:nvPicPr>
            <p:cNvPr id="5" name="Picture 4" descr="Logo white.gif"/>
            <p:cNvPicPr>
              <a:picLocks noChangeAspect="1"/>
            </p:cNvPicPr>
            <p:nvPr/>
          </p:nvPicPr>
          <p:blipFill>
            <a:blip r:embed="rId2" cstate="print"/>
            <a:stretch>
              <a:fillRect/>
            </a:stretch>
          </p:blipFill>
          <p:spPr>
            <a:xfrm>
              <a:off x="106681" y="155448"/>
              <a:ext cx="2001754" cy="4191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019800"/>
          </a:xfrm>
        </p:spPr>
        <p:txBody>
          <a:bodyPr>
            <a:noAutofit/>
          </a:bodyPr>
          <a:lstStyle/>
          <a:p>
            <a:pPr>
              <a:buNone/>
            </a:pPr>
            <a:r>
              <a:rPr lang="en-US" sz="3200" b="1" dirty="0" smtClean="0"/>
              <a:t>Students that fail to follow the safety guidelines will be penalized:</a:t>
            </a:r>
          </a:p>
          <a:p>
            <a:pPr>
              <a:buNone/>
            </a:pPr>
            <a:endParaRPr lang="en-US" sz="3200" b="1" dirty="0" smtClean="0">
              <a:solidFill>
                <a:srgbClr val="FF0000"/>
              </a:solidFill>
              <a:effectLst>
                <a:outerShdw blurRad="38100" dist="38100" dir="2700000" algn="tl">
                  <a:srgbClr val="000000">
                    <a:alpha val="43137"/>
                  </a:srgbClr>
                </a:outerShdw>
              </a:effectLst>
            </a:endParaRPr>
          </a:p>
          <a:p>
            <a:pPr>
              <a:buNone/>
            </a:pPr>
            <a:r>
              <a:rPr lang="en-US" sz="3200" b="1" dirty="0" smtClean="0">
                <a:solidFill>
                  <a:srgbClr val="0070C0"/>
                </a:solidFill>
                <a:effectLst>
                  <a:outerShdw blurRad="38100" dist="38100" dir="2700000" algn="tl">
                    <a:srgbClr val="000000">
                      <a:alpha val="43137"/>
                    </a:srgbClr>
                  </a:outerShdw>
                </a:effectLst>
              </a:rPr>
              <a:t>1</a:t>
            </a:r>
            <a:r>
              <a:rPr lang="en-US" sz="3200" b="1" baseline="30000" dirty="0" smtClean="0">
                <a:solidFill>
                  <a:srgbClr val="0070C0"/>
                </a:solidFill>
                <a:effectLst>
                  <a:outerShdw blurRad="38100" dist="38100" dir="2700000" algn="tl">
                    <a:srgbClr val="000000">
                      <a:alpha val="43137"/>
                    </a:srgbClr>
                  </a:outerShdw>
                </a:effectLst>
              </a:rPr>
              <a:t>st</a:t>
            </a:r>
            <a:r>
              <a:rPr lang="en-US" sz="3200" b="1" dirty="0" smtClean="0">
                <a:solidFill>
                  <a:srgbClr val="0070C0"/>
                </a:solidFill>
                <a:effectLst>
                  <a:outerShdw blurRad="38100" dist="38100" dir="2700000" algn="tl">
                    <a:srgbClr val="000000">
                      <a:alpha val="43137"/>
                    </a:srgbClr>
                  </a:outerShdw>
                </a:effectLst>
              </a:rPr>
              <a:t> offense </a:t>
            </a:r>
            <a:r>
              <a:rPr lang="en-US" sz="3200" b="1" dirty="0" smtClean="0">
                <a:solidFill>
                  <a:srgbClr val="FF0000"/>
                </a:solidFill>
                <a:effectLst>
                  <a:outerShdw blurRad="38100" dist="38100" dir="2700000" algn="tl">
                    <a:srgbClr val="000000">
                      <a:alpha val="43137"/>
                    </a:srgbClr>
                  </a:outerShdw>
                </a:effectLst>
                <a:sym typeface="Wingdings" pitchFamily="2" charset="2"/>
              </a:rPr>
              <a:t> the student will be given the opportunity to go home, change and return to the lab to finish the class period .</a:t>
            </a:r>
          </a:p>
          <a:p>
            <a:pPr>
              <a:buNone/>
            </a:pPr>
            <a:endParaRPr lang="en-US" sz="3200" b="1" dirty="0" smtClean="0">
              <a:solidFill>
                <a:srgbClr val="FF0000"/>
              </a:solidFill>
              <a:effectLst>
                <a:outerShdw blurRad="38100" dist="38100" dir="2700000" algn="tl">
                  <a:srgbClr val="000000">
                    <a:alpha val="43137"/>
                  </a:srgbClr>
                </a:outerShdw>
              </a:effectLst>
              <a:sym typeface="Wingdings" pitchFamily="2" charset="2"/>
            </a:endParaRPr>
          </a:p>
          <a:p>
            <a:pPr>
              <a:buNone/>
            </a:pPr>
            <a:r>
              <a:rPr lang="en-US" sz="3200" b="1" dirty="0" smtClean="0">
                <a:solidFill>
                  <a:srgbClr val="0070C0"/>
                </a:solidFill>
                <a:effectLst>
                  <a:outerShdw blurRad="38100" dist="38100" dir="2700000" algn="tl">
                    <a:srgbClr val="000000">
                      <a:alpha val="43137"/>
                    </a:srgbClr>
                  </a:outerShdw>
                </a:effectLst>
                <a:sym typeface="Wingdings" pitchFamily="2" charset="2"/>
              </a:rPr>
              <a:t>2</a:t>
            </a:r>
            <a:r>
              <a:rPr lang="en-US" sz="3200" b="1" baseline="30000" dirty="0" smtClean="0">
                <a:solidFill>
                  <a:srgbClr val="0070C0"/>
                </a:solidFill>
                <a:effectLst>
                  <a:outerShdw blurRad="38100" dist="38100" dir="2700000" algn="tl">
                    <a:srgbClr val="000000">
                      <a:alpha val="43137"/>
                    </a:srgbClr>
                  </a:outerShdw>
                </a:effectLst>
                <a:sym typeface="Wingdings" pitchFamily="2" charset="2"/>
              </a:rPr>
              <a:t>nd</a:t>
            </a:r>
            <a:r>
              <a:rPr lang="en-US" sz="3200" b="1" dirty="0" smtClean="0">
                <a:solidFill>
                  <a:srgbClr val="0070C0"/>
                </a:solidFill>
                <a:effectLst>
                  <a:outerShdw blurRad="38100" dist="38100" dir="2700000" algn="tl">
                    <a:srgbClr val="000000">
                      <a:alpha val="43137"/>
                    </a:srgbClr>
                  </a:outerShdw>
                </a:effectLst>
                <a:sym typeface="Wingdings" pitchFamily="2" charset="2"/>
              </a:rPr>
              <a:t> offense </a:t>
            </a:r>
            <a:r>
              <a:rPr lang="en-US" sz="3200" b="1" dirty="0" smtClean="0">
                <a:solidFill>
                  <a:srgbClr val="FF0000"/>
                </a:solidFill>
                <a:effectLst>
                  <a:outerShdw blurRad="38100" dist="38100" dir="2700000" algn="tl">
                    <a:srgbClr val="000000">
                      <a:alpha val="43137"/>
                    </a:srgbClr>
                  </a:outerShdw>
                </a:effectLst>
                <a:sym typeface="Wingdings" pitchFamily="2" charset="2"/>
              </a:rPr>
              <a:t> the student will be expelled from the lab and he/she will receive a “zero” for the day’s work.</a:t>
            </a:r>
            <a:endParaRPr lang="en-US" sz="3200" dirty="0" smtClean="0"/>
          </a:p>
          <a:p>
            <a:pPr>
              <a:buNone/>
            </a:pP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6629400" cy="6096000"/>
          </a:xfrm>
        </p:spPr>
        <p:txBody>
          <a:bodyPr>
            <a:normAutofit/>
          </a:bodyPr>
          <a:lstStyle/>
          <a:p>
            <a:pPr marL="514350" lvl="0" indent="-514350">
              <a:buNone/>
            </a:pPr>
            <a:r>
              <a:rPr lang="en-US" sz="2800" dirty="0" smtClean="0">
                <a:solidFill>
                  <a:srgbClr val="FF0000"/>
                </a:solidFill>
              </a:rPr>
              <a:t>Goggles are to be worn at all times by students. </a:t>
            </a:r>
            <a:r>
              <a:rPr lang="en-US" sz="2800" dirty="0" smtClean="0"/>
              <a:t>They are available for sale at the LCCC Bookstore. </a:t>
            </a:r>
          </a:p>
          <a:p>
            <a:pPr marL="514350" lvl="0" indent="-514350">
              <a:buNone/>
            </a:pPr>
            <a:endParaRPr lang="en-US" sz="2800" dirty="0" smtClean="0">
              <a:solidFill>
                <a:srgbClr val="FF0000"/>
              </a:solidFill>
            </a:endParaRPr>
          </a:p>
          <a:p>
            <a:pPr marL="514350" lvl="0" indent="-514350">
              <a:buNone/>
            </a:pPr>
            <a:endParaRPr lang="en-US" sz="2800" dirty="0" smtClean="0">
              <a:solidFill>
                <a:srgbClr val="FF0000"/>
              </a:solidFill>
            </a:endParaRPr>
          </a:p>
          <a:p>
            <a:pPr marL="514350" lvl="0" indent="-514350">
              <a:buNone/>
            </a:pPr>
            <a:endParaRPr lang="en-US" sz="2800" dirty="0" smtClean="0">
              <a:solidFill>
                <a:srgbClr val="FF0000"/>
              </a:solidFill>
            </a:endParaRPr>
          </a:p>
          <a:p>
            <a:pPr marL="514350" lvl="0" indent="-514350">
              <a:buNone/>
            </a:pPr>
            <a:endParaRPr lang="en-US" sz="2800" dirty="0" smtClean="0">
              <a:solidFill>
                <a:srgbClr val="FF0000"/>
              </a:solidFill>
            </a:endParaRPr>
          </a:p>
          <a:p>
            <a:pPr marL="514350" lvl="0" indent="-514350">
              <a:buNone/>
            </a:pPr>
            <a:r>
              <a:rPr lang="en-US" sz="2800" dirty="0" smtClean="0">
                <a:solidFill>
                  <a:srgbClr val="FF0000"/>
                </a:solidFill>
              </a:rPr>
              <a:t>Tie back long hair. </a:t>
            </a:r>
            <a:r>
              <a:rPr lang="en-US" sz="2800" dirty="0" smtClean="0"/>
              <a:t>Long hair can accidentally fall into flames or chemicals. Many hair sprays, gels, mousses, etc. are flammable! Think about this! Loose, long hair can also block your vision, which can lead to accidents. </a:t>
            </a:r>
          </a:p>
          <a:p>
            <a:endParaRPr lang="en-US" dirty="0"/>
          </a:p>
        </p:txBody>
      </p:sp>
      <p:pic>
        <p:nvPicPr>
          <p:cNvPr id="4" name="Picture 4" descr="http://shop.pitsco.com/sharedimages/product/Large/L_Visorgog06.jpg"/>
          <p:cNvPicPr>
            <a:picLocks noChangeAspect="1" noChangeArrowheads="1"/>
          </p:cNvPicPr>
          <p:nvPr/>
        </p:nvPicPr>
        <p:blipFill>
          <a:blip r:embed="rId2" cstate="print"/>
          <a:srcRect/>
          <a:stretch>
            <a:fillRect/>
          </a:stretch>
        </p:blipFill>
        <p:spPr bwMode="auto">
          <a:xfrm>
            <a:off x="7010400" y="1905000"/>
            <a:ext cx="1779396" cy="1295400"/>
          </a:xfrm>
          <a:prstGeom prst="rect">
            <a:avLst/>
          </a:prstGeom>
          <a:noFill/>
        </p:spPr>
      </p:pic>
      <p:pic>
        <p:nvPicPr>
          <p:cNvPr id="5" name="Picture 6" descr="http://product-image.tradeindia.com/00274922/b/0/Chemical-Splash-Goggles.jpg"/>
          <p:cNvPicPr>
            <a:picLocks noChangeAspect="1" noChangeArrowheads="1"/>
          </p:cNvPicPr>
          <p:nvPr/>
        </p:nvPicPr>
        <p:blipFill>
          <a:blip r:embed="rId3" cstate="print"/>
          <a:srcRect/>
          <a:stretch>
            <a:fillRect/>
          </a:stretch>
        </p:blipFill>
        <p:spPr bwMode="auto">
          <a:xfrm>
            <a:off x="7010400" y="228600"/>
            <a:ext cx="1447800" cy="1447800"/>
          </a:xfrm>
          <a:prstGeom prst="rect">
            <a:avLst/>
          </a:prstGeom>
          <a:noFill/>
        </p:spPr>
      </p:pic>
      <p:pic>
        <p:nvPicPr>
          <p:cNvPr id="64513" name="Picture 1" descr="C:\Documents and Settings\rhainaj\Local Settings\Temporary Internet Files\Content.IE5\GXMFCTIZ\MP900402321[1].jpg"/>
          <p:cNvPicPr>
            <a:picLocks noChangeAspect="1" noChangeArrowheads="1"/>
          </p:cNvPicPr>
          <p:nvPr/>
        </p:nvPicPr>
        <p:blipFill>
          <a:blip r:embed="rId4" cstate="print"/>
          <a:srcRect l="30525" r="26740" b="65820"/>
          <a:stretch>
            <a:fillRect/>
          </a:stretch>
        </p:blipFill>
        <p:spPr bwMode="auto">
          <a:xfrm>
            <a:off x="7010400" y="4114800"/>
            <a:ext cx="1447800" cy="1447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6705600" cy="6324600"/>
          </a:xfrm>
        </p:spPr>
        <p:txBody>
          <a:bodyPr>
            <a:noAutofit/>
          </a:bodyPr>
          <a:lstStyle/>
          <a:p>
            <a:pPr marL="514350" indent="-514350">
              <a:buNone/>
            </a:pPr>
            <a:r>
              <a:rPr lang="en-US" sz="2800" dirty="0" smtClean="0">
                <a:solidFill>
                  <a:srgbClr val="FF0000"/>
                </a:solidFill>
              </a:rPr>
              <a:t>Wear clothing that fits! </a:t>
            </a:r>
          </a:p>
          <a:p>
            <a:pPr marL="514350" indent="-514350">
              <a:buNone/>
            </a:pPr>
            <a:r>
              <a:rPr lang="en-US" sz="2800" dirty="0" smtClean="0"/>
              <a:t> </a:t>
            </a:r>
          </a:p>
          <a:p>
            <a:pPr marL="880110" lvl="1" indent="-514350"/>
            <a:r>
              <a:rPr lang="en-US" sz="2400" dirty="0" smtClean="0"/>
              <a:t>	Do not wear clothing which is loose enough to knock over containers on the work bench or drag or dip into flames or chemicals. </a:t>
            </a:r>
          </a:p>
          <a:p>
            <a:pPr marL="880110" lvl="1" indent="-514350"/>
            <a:endParaRPr lang="en-US" sz="2400" dirty="0" smtClean="0"/>
          </a:p>
          <a:p>
            <a:pPr marL="880110" lvl="1" indent="-514350"/>
            <a:r>
              <a:rPr lang="en-US" sz="2400" dirty="0" smtClean="0"/>
              <a:t>	Wear clothing (shirt, blouse, or dress) which covers and protects your chest, belly, sides, back, shoulders and upper arms. </a:t>
            </a:r>
          </a:p>
          <a:p>
            <a:pPr marL="880110" lvl="1" indent="-514350">
              <a:buNone/>
            </a:pPr>
            <a:endParaRPr lang="en-US" sz="2400" dirty="0" smtClean="0"/>
          </a:p>
          <a:p>
            <a:pPr marL="880110" lvl="1" indent="-514350"/>
            <a:r>
              <a:rPr lang="en-US" sz="2400" dirty="0" smtClean="0"/>
              <a:t>	No cutouts or cutoffs, tank tops, tube tops, muscle shirts, etc. No peek-a-boo belly buttons either! The skin of your torso must not be exposed at any time in the lab. </a:t>
            </a:r>
          </a:p>
          <a:p>
            <a:pPr marL="880110" lvl="1" indent="-514350">
              <a:buNone/>
            </a:pPr>
            <a:r>
              <a:rPr lang="en-US" sz="2400" dirty="0" smtClean="0"/>
              <a:t>	</a:t>
            </a:r>
            <a:endParaRPr lang="en-US" sz="2400" dirty="0"/>
          </a:p>
        </p:txBody>
      </p:sp>
      <p:grpSp>
        <p:nvGrpSpPr>
          <p:cNvPr id="12" name="Group 11"/>
          <p:cNvGrpSpPr/>
          <p:nvPr/>
        </p:nvGrpSpPr>
        <p:grpSpPr>
          <a:xfrm>
            <a:off x="7086600" y="3657600"/>
            <a:ext cx="1616104" cy="1524000"/>
            <a:chOff x="6858000" y="3048000"/>
            <a:chExt cx="1616104" cy="1524000"/>
          </a:xfrm>
        </p:grpSpPr>
        <p:pic>
          <p:nvPicPr>
            <p:cNvPr id="36867" name="Picture 3" descr="C:\Documents and Settings\rhainaj\Local Settings\Temporary Internet Files\Content.IE5\XD60C5M6\MC900113326[1].wmf"/>
            <p:cNvPicPr>
              <a:picLocks noChangeAspect="1" noChangeArrowheads="1"/>
            </p:cNvPicPr>
            <p:nvPr/>
          </p:nvPicPr>
          <p:blipFill>
            <a:blip r:embed="rId2" cstate="print"/>
            <a:srcRect/>
            <a:stretch>
              <a:fillRect/>
            </a:stretch>
          </p:blipFill>
          <p:spPr bwMode="auto">
            <a:xfrm>
              <a:off x="6858000" y="3048000"/>
              <a:ext cx="1616104" cy="1524000"/>
            </a:xfrm>
            <a:prstGeom prst="rect">
              <a:avLst/>
            </a:prstGeom>
            <a:noFill/>
          </p:spPr>
        </p:pic>
        <p:cxnSp>
          <p:nvCxnSpPr>
            <p:cNvPr id="9" name="Straight Connector 8"/>
            <p:cNvCxnSpPr/>
            <p:nvPr/>
          </p:nvCxnSpPr>
          <p:spPr>
            <a:xfrm>
              <a:off x="6858000" y="3048000"/>
              <a:ext cx="1600200" cy="1524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rot="10800000" flipV="1">
              <a:off x="6858000" y="3048000"/>
              <a:ext cx="1600200" cy="15240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5562600" cy="6324600"/>
          </a:xfrm>
        </p:spPr>
        <p:txBody>
          <a:bodyPr>
            <a:normAutofit/>
          </a:bodyPr>
          <a:lstStyle/>
          <a:p>
            <a:pPr marL="880110" lvl="1" indent="-514350"/>
            <a:r>
              <a:rPr lang="en-US" dirty="0" smtClean="0"/>
              <a:t>Wear clothing (pants, long skirt or long dress) which covers and protects your body from the waist all the way down to your knees. </a:t>
            </a:r>
          </a:p>
          <a:p>
            <a:pPr marL="880110" lvl="1" indent="-514350">
              <a:buNone/>
            </a:pPr>
            <a:endParaRPr lang="en-US" dirty="0" smtClean="0"/>
          </a:p>
          <a:p>
            <a:pPr marL="880110" lvl="1" indent="-514350"/>
            <a:r>
              <a:rPr lang="en-US" dirty="0" smtClean="0"/>
              <a:t>	Wear shoes which cover and protect your feet completely. No sandals, flip-flops, open-toed shoes, or shoes with open sides or heels. And no slippers - the top of your foot must be covered! </a:t>
            </a:r>
          </a:p>
          <a:p>
            <a:endParaRPr lang="en-US" dirty="0"/>
          </a:p>
        </p:txBody>
      </p:sp>
      <p:grpSp>
        <p:nvGrpSpPr>
          <p:cNvPr id="11" name="Group 10"/>
          <p:cNvGrpSpPr/>
          <p:nvPr/>
        </p:nvGrpSpPr>
        <p:grpSpPr>
          <a:xfrm>
            <a:off x="6553200" y="533400"/>
            <a:ext cx="1542593" cy="1600200"/>
            <a:chOff x="6477000" y="3657600"/>
            <a:chExt cx="1771193" cy="1676400"/>
          </a:xfrm>
        </p:grpSpPr>
        <p:pic>
          <p:nvPicPr>
            <p:cNvPr id="4" name="Picture 4" descr="C:\Documents and Settings\rhainaj\Local Settings\Temporary Internet Files\Content.IE5\S37NU8X1\MC900044910[1].wmf"/>
            <p:cNvPicPr>
              <a:picLocks noChangeAspect="1" noChangeArrowheads="1"/>
            </p:cNvPicPr>
            <p:nvPr/>
          </p:nvPicPr>
          <p:blipFill>
            <a:blip r:embed="rId2" cstate="print"/>
            <a:srcRect/>
            <a:stretch>
              <a:fillRect/>
            </a:stretch>
          </p:blipFill>
          <p:spPr bwMode="auto">
            <a:xfrm>
              <a:off x="6477000" y="3657600"/>
              <a:ext cx="1771193" cy="1671523"/>
            </a:xfrm>
            <a:prstGeom prst="rect">
              <a:avLst/>
            </a:prstGeom>
            <a:noFill/>
          </p:spPr>
        </p:pic>
        <p:cxnSp>
          <p:nvCxnSpPr>
            <p:cNvPr id="6" name="Straight Connector 5"/>
            <p:cNvCxnSpPr/>
            <p:nvPr/>
          </p:nvCxnSpPr>
          <p:spPr>
            <a:xfrm>
              <a:off x="6477000" y="3657600"/>
              <a:ext cx="1752600" cy="16764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flipV="1">
              <a:off x="6477000" y="3657600"/>
              <a:ext cx="1752600" cy="16764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12" name="Picture 8" descr="http://www.takeshoe.com/images/Deck_Wood_Safety_Shoes.jpg"/>
          <p:cNvPicPr>
            <a:picLocks noChangeAspect="1" noChangeArrowheads="1"/>
          </p:cNvPicPr>
          <p:nvPr/>
        </p:nvPicPr>
        <p:blipFill>
          <a:blip r:embed="rId3" cstate="print"/>
          <a:srcRect/>
          <a:stretch>
            <a:fillRect/>
          </a:stretch>
        </p:blipFill>
        <p:spPr bwMode="auto">
          <a:xfrm>
            <a:off x="6400800" y="3505200"/>
            <a:ext cx="1829403" cy="1371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80288"/>
          </a:xfrm>
        </p:spPr>
        <p:txBody>
          <a:bodyPr>
            <a:normAutofit/>
          </a:bodyPr>
          <a:lstStyle/>
          <a:p>
            <a:r>
              <a:rPr lang="en-US" dirty="0" smtClean="0"/>
              <a:t>Dress Recommendations</a:t>
            </a:r>
            <a:endParaRPr lang="en-US" dirty="0"/>
          </a:p>
        </p:txBody>
      </p:sp>
      <p:sp>
        <p:nvSpPr>
          <p:cNvPr id="3" name="Content Placeholder 2"/>
          <p:cNvSpPr>
            <a:spLocks noGrp="1"/>
          </p:cNvSpPr>
          <p:nvPr>
            <p:ph idx="1"/>
          </p:nvPr>
        </p:nvSpPr>
        <p:spPr>
          <a:xfrm>
            <a:off x="152400" y="838200"/>
            <a:ext cx="6858000" cy="5867400"/>
          </a:xfrm>
        </p:spPr>
        <p:txBody>
          <a:bodyPr>
            <a:noAutofit/>
          </a:bodyPr>
          <a:lstStyle/>
          <a:p>
            <a:pPr marL="880110" lvl="1" indent="-514350"/>
            <a:r>
              <a:rPr lang="en-US" sz="2000" dirty="0">
                <a:solidFill>
                  <a:srgbClr val="FF0000"/>
                </a:solidFill>
              </a:rPr>
              <a:t>Wear comfortable shoes. </a:t>
            </a:r>
            <a:r>
              <a:rPr lang="en-US" sz="2000" dirty="0" smtClean="0"/>
              <a:t>Hours </a:t>
            </a:r>
            <a:r>
              <a:rPr lang="en-US" sz="2000" dirty="0"/>
              <a:t>of walking and standing on a hard tile floor can leave your feet very tired and sore if you wear uncomfortable shoes. </a:t>
            </a:r>
            <a:endParaRPr lang="en-US" sz="2000" dirty="0" smtClean="0"/>
          </a:p>
          <a:p>
            <a:pPr marL="880110" lvl="1" indent="-514350">
              <a:buNone/>
            </a:pPr>
            <a:endParaRPr lang="en-US" sz="2000" dirty="0"/>
          </a:p>
          <a:p>
            <a:pPr marL="880110" lvl="1" indent="-514350"/>
            <a:r>
              <a:rPr lang="en-US" sz="2000" dirty="0">
                <a:solidFill>
                  <a:srgbClr val="FF0000"/>
                </a:solidFill>
              </a:rPr>
              <a:t>Wear socks. </a:t>
            </a:r>
            <a:r>
              <a:rPr lang="en-US" sz="2000" dirty="0" smtClean="0"/>
              <a:t>They </a:t>
            </a:r>
            <a:r>
              <a:rPr lang="en-US" sz="2000" dirty="0"/>
              <a:t>offer added padding for your feet, and extra protection to your ankles. </a:t>
            </a:r>
            <a:endParaRPr lang="en-US" sz="2000" dirty="0" smtClean="0"/>
          </a:p>
          <a:p>
            <a:pPr marL="880110" lvl="1" indent="-514350">
              <a:buNone/>
            </a:pPr>
            <a:endParaRPr lang="en-US" sz="2000" dirty="0"/>
          </a:p>
          <a:p>
            <a:pPr marL="880110" lvl="1" indent="-514350"/>
            <a:r>
              <a:rPr lang="en-US" sz="2000" dirty="0">
                <a:solidFill>
                  <a:srgbClr val="FF0000"/>
                </a:solidFill>
              </a:rPr>
              <a:t>Wear clothing which "breathes</a:t>
            </a:r>
            <a:r>
              <a:rPr lang="en-US" sz="2000" dirty="0" smtClean="0">
                <a:solidFill>
                  <a:srgbClr val="FF0000"/>
                </a:solidFill>
              </a:rPr>
              <a:t>.” </a:t>
            </a:r>
            <a:r>
              <a:rPr lang="en-US" sz="2000" dirty="0" smtClean="0"/>
              <a:t>The </a:t>
            </a:r>
            <a:r>
              <a:rPr lang="en-US" sz="2000" dirty="0"/>
              <a:t>lab can get very warm. Wear cotton or another natural fiber to keep from overheating yourself in the lab. </a:t>
            </a:r>
            <a:endParaRPr lang="en-US" sz="2000" dirty="0" smtClean="0"/>
          </a:p>
          <a:p>
            <a:pPr marL="880110" lvl="1" indent="-514350">
              <a:buNone/>
            </a:pPr>
            <a:endParaRPr lang="en-US" sz="2000" dirty="0"/>
          </a:p>
          <a:p>
            <a:pPr marL="880110" lvl="1" indent="-514350"/>
            <a:r>
              <a:rPr lang="en-US" sz="2000" dirty="0">
                <a:solidFill>
                  <a:srgbClr val="FF0000"/>
                </a:solidFill>
              </a:rPr>
              <a:t>Wear clothing which you don't care too much about. </a:t>
            </a:r>
            <a:r>
              <a:rPr lang="en-US" sz="2000" dirty="0" smtClean="0"/>
              <a:t>Tiny splatters or droplets of chemical are very likely to get on your clothing. You might not even know that the droplets are there. But the chemical can stain your clothes or weaken the fibers of the clothing so that the next time you do the laundry your clothes will come out of the dryer with little, fuzzy holes in them. </a:t>
            </a:r>
          </a:p>
        </p:txBody>
      </p:sp>
      <p:pic>
        <p:nvPicPr>
          <p:cNvPr id="35841" name="Picture 1" descr="C:\Documents and Settings\rhainaj\Local Settings\Temporary Internet Files\Content.IE5\XD60C5M6\MC900304817[1].wmf"/>
          <p:cNvPicPr>
            <a:picLocks noChangeAspect="1" noChangeArrowheads="1"/>
          </p:cNvPicPr>
          <p:nvPr/>
        </p:nvPicPr>
        <p:blipFill>
          <a:blip r:embed="rId2" cstate="print"/>
          <a:srcRect/>
          <a:stretch>
            <a:fillRect/>
          </a:stretch>
        </p:blipFill>
        <p:spPr bwMode="auto">
          <a:xfrm>
            <a:off x="7315200" y="1905000"/>
            <a:ext cx="922630" cy="84947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Introduction</a:t>
            </a:r>
            <a:endParaRPr lang="en-US" dirty="0">
              <a:solidFill>
                <a:srgbClr val="0000FF"/>
              </a:solidFill>
            </a:endParaRPr>
          </a:p>
        </p:txBody>
      </p:sp>
      <p:sp>
        <p:nvSpPr>
          <p:cNvPr id="3" name="Content Placeholder 2"/>
          <p:cNvSpPr>
            <a:spLocks noGrp="1"/>
          </p:cNvSpPr>
          <p:nvPr>
            <p:ph idx="1"/>
          </p:nvPr>
        </p:nvSpPr>
        <p:spPr>
          <a:xfrm>
            <a:off x="533400" y="2209800"/>
            <a:ext cx="8382000" cy="4419599"/>
          </a:xfrm>
        </p:spPr>
        <p:txBody>
          <a:bodyPr>
            <a:normAutofit fontScale="70000" lnSpcReduction="20000"/>
          </a:bodyPr>
          <a:lstStyle/>
          <a:p>
            <a:pPr>
              <a:buNone/>
            </a:pPr>
            <a:r>
              <a:rPr lang="en-US" sz="3600" dirty="0" smtClean="0"/>
              <a:t>Safety is an obligatory topic to be discussed prior to start working in the laboratory.  </a:t>
            </a:r>
          </a:p>
          <a:p>
            <a:pPr>
              <a:buNone/>
            </a:pPr>
            <a:endParaRPr lang="en-US" sz="3600" dirty="0" smtClean="0"/>
          </a:p>
          <a:p>
            <a:pPr>
              <a:buNone/>
            </a:pPr>
            <a:r>
              <a:rPr lang="en-US" sz="3600" dirty="0" smtClean="0"/>
              <a:t>The following training will allow students to learn and apply general laboratory safety rules, making the experimental environment at LCCC safer for students, faculty and staff.  </a:t>
            </a:r>
          </a:p>
          <a:p>
            <a:pPr>
              <a:buNone/>
            </a:pPr>
            <a:endParaRPr lang="en-US" sz="3600" dirty="0"/>
          </a:p>
          <a:p>
            <a:pPr>
              <a:buNone/>
            </a:pPr>
            <a:r>
              <a:rPr lang="en-US" sz="3600" dirty="0" smtClean="0"/>
              <a:t>This is by no means a complete, terminal discussion of all topics and rules.  Instructors will also have a safety discussion in the classroom, as pertinent to each course.</a:t>
            </a:r>
          </a:p>
          <a:p>
            <a:pPr>
              <a:buNone/>
            </a:pPr>
            <a:endParaRPr lang="en-US" sz="3600" dirty="0"/>
          </a:p>
          <a:p>
            <a:pPr>
              <a:buNone/>
            </a:pPr>
            <a:r>
              <a:rPr lang="en-US" dirty="0" smtClean="0"/>
              <a:t>	</a:t>
            </a:r>
            <a:endParaRPr lang="en-US" dirty="0"/>
          </a:p>
        </p:txBody>
      </p:sp>
      <p:pic>
        <p:nvPicPr>
          <p:cNvPr id="39937" name="Picture 1" descr="C:\Documents and Settings\rhainaj\Local Settings\Temporary Internet Files\Content.IE5\8TWXE7G9\MC900186164[1].wmf"/>
          <p:cNvPicPr>
            <a:picLocks noChangeAspect="1" noChangeArrowheads="1"/>
          </p:cNvPicPr>
          <p:nvPr/>
        </p:nvPicPr>
        <p:blipFill>
          <a:blip r:embed="rId2" cstate="print"/>
          <a:srcRect/>
          <a:stretch>
            <a:fillRect/>
          </a:stretch>
        </p:blipFill>
        <p:spPr bwMode="auto">
          <a:xfrm>
            <a:off x="152400" y="228600"/>
            <a:ext cx="1286561" cy="1842516"/>
          </a:xfrm>
          <a:prstGeom prst="rect">
            <a:avLst/>
          </a:prstGeom>
          <a:noFill/>
        </p:spPr>
      </p:pic>
      <p:pic>
        <p:nvPicPr>
          <p:cNvPr id="39938" name="Picture 2" descr="C:\Documents and Settings\rhainaj\Local Settings\Temporary Internet Files\Content.IE5\GXMFCTIZ\MC900097879[1].wmf"/>
          <p:cNvPicPr>
            <a:picLocks noChangeAspect="1" noChangeArrowheads="1"/>
          </p:cNvPicPr>
          <p:nvPr/>
        </p:nvPicPr>
        <p:blipFill>
          <a:blip r:embed="rId3" cstate="print"/>
          <a:srcRect/>
          <a:stretch>
            <a:fillRect/>
          </a:stretch>
        </p:blipFill>
        <p:spPr bwMode="auto">
          <a:xfrm>
            <a:off x="7543800" y="152400"/>
            <a:ext cx="1475108"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762000"/>
            <a:ext cx="5181600" cy="5943600"/>
          </a:xfrm>
        </p:spPr>
        <p:txBody>
          <a:bodyPr>
            <a:normAutofit/>
          </a:bodyPr>
          <a:lstStyle/>
          <a:p>
            <a:pPr marL="880110" lvl="1" indent="-514350"/>
            <a:r>
              <a:rPr lang="en-US" sz="1800" dirty="0" smtClean="0">
                <a:solidFill>
                  <a:srgbClr val="FF0000"/>
                </a:solidFill>
              </a:rPr>
              <a:t>Come prepared to change clothes.  </a:t>
            </a:r>
            <a:r>
              <a:rPr lang="en-US" sz="1800" dirty="0" smtClean="0"/>
              <a:t>If you do not want to spend the entire day dressed in your lab clothes, then put your lab clothes in your book bag. Before lab class begins, you can go to a nearby rest room and change from your regular clothes to your lab clothes. It is also a good idea to have some spare clothes in case of an emergency. </a:t>
            </a:r>
          </a:p>
          <a:p>
            <a:pPr marL="880110" lvl="1" indent="-514350"/>
            <a:endParaRPr lang="en-US" sz="1800" dirty="0" smtClean="0"/>
          </a:p>
          <a:p>
            <a:pPr marL="880110" lvl="1" indent="-514350"/>
            <a:r>
              <a:rPr lang="en-US" sz="1800" dirty="0" smtClean="0">
                <a:solidFill>
                  <a:srgbClr val="FF0000"/>
                </a:solidFill>
              </a:rPr>
              <a:t>Do not wear valuable jewelry while working in the lab. </a:t>
            </a:r>
            <a:r>
              <a:rPr lang="en-US" sz="1800" dirty="0" smtClean="0"/>
              <a:t>Chemicals which are harmless to your body may be capable of damaging jewelry. Take your jewelry off and store it in your purse or book bag before beginning any experiment.</a:t>
            </a:r>
          </a:p>
          <a:p>
            <a:endParaRPr lang="en-US" sz="2800" dirty="0"/>
          </a:p>
        </p:txBody>
      </p:sp>
      <p:pic>
        <p:nvPicPr>
          <p:cNvPr id="68611" name="Picture 3" descr="C:\Documents and Settings\rhainaj\Local Settings\Temporary Internet Files\Content.IE5\O1QFSH67\MC900059645[1].wmf"/>
          <p:cNvPicPr>
            <a:picLocks noChangeAspect="1" noChangeArrowheads="1"/>
          </p:cNvPicPr>
          <p:nvPr/>
        </p:nvPicPr>
        <p:blipFill>
          <a:blip r:embed="rId2" cstate="print"/>
          <a:srcRect/>
          <a:stretch>
            <a:fillRect/>
          </a:stretch>
        </p:blipFill>
        <p:spPr bwMode="auto">
          <a:xfrm>
            <a:off x="1447800" y="3962400"/>
            <a:ext cx="1573521" cy="1676400"/>
          </a:xfrm>
          <a:prstGeom prst="rect">
            <a:avLst/>
          </a:prstGeom>
          <a:noFill/>
        </p:spPr>
      </p:pic>
      <p:pic>
        <p:nvPicPr>
          <p:cNvPr id="68612" name="Picture 4" descr="C:\Documents and Settings\rhainaj\Local Settings\Temporary Internet Files\Content.IE5\E5RWTKNU\MP900423057[1].jpg"/>
          <p:cNvPicPr>
            <a:picLocks noChangeAspect="1" noChangeArrowheads="1"/>
          </p:cNvPicPr>
          <p:nvPr/>
        </p:nvPicPr>
        <p:blipFill>
          <a:blip r:embed="rId3" cstate="print"/>
          <a:srcRect/>
          <a:stretch>
            <a:fillRect/>
          </a:stretch>
        </p:blipFill>
        <p:spPr bwMode="auto">
          <a:xfrm>
            <a:off x="990600" y="914400"/>
            <a:ext cx="2362200" cy="2362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0"/>
            <a:ext cx="8382000" cy="780288"/>
          </a:xfrm>
          <a:prstGeom prst="rect">
            <a:avLst/>
          </a:prstGeom>
        </p:spPr>
        <p:txBody>
          <a:bodyP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effectLst/>
                <a:uLnTx/>
                <a:uFillTx/>
                <a:latin typeface="+mj-lt"/>
                <a:ea typeface="+mj-ea"/>
                <a:cs typeface="+mj-cs"/>
              </a:rPr>
              <a:t>Safety Equipment and how to use it…</a:t>
            </a:r>
            <a:endParaRPr kumimoji="0" lang="en-US" sz="5000" b="0" i="0" u="none" strike="noStrike" kern="1200" cap="none" spc="0" normalizeH="0" baseline="0" noProof="0" dirty="0">
              <a:ln>
                <a:noFill/>
              </a:ln>
              <a:effectLst/>
              <a:uLnTx/>
              <a:uFillTx/>
              <a:latin typeface="+mj-lt"/>
              <a:ea typeface="+mj-ea"/>
              <a:cs typeface="+mj-cs"/>
            </a:endParaRPr>
          </a:p>
        </p:txBody>
      </p:sp>
      <p:grpSp>
        <p:nvGrpSpPr>
          <p:cNvPr id="3" name="Group 2"/>
          <p:cNvGrpSpPr/>
          <p:nvPr/>
        </p:nvGrpSpPr>
        <p:grpSpPr>
          <a:xfrm>
            <a:off x="0" y="0"/>
            <a:ext cx="9144000" cy="685800"/>
            <a:chOff x="0" y="0"/>
            <a:chExt cx="9144000" cy="685800"/>
          </a:xfrm>
        </p:grpSpPr>
        <p:sp>
          <p:nvSpPr>
            <p:cNvPr id="5" name="Rectangle 20"/>
            <p:cNvSpPr>
              <a:spLocks noChangeArrowheads="1"/>
            </p:cNvSpPr>
            <p:nvPr/>
          </p:nvSpPr>
          <p:spPr bwMode="auto">
            <a:xfrm>
              <a:off x="0" y="0"/>
              <a:ext cx="9144000" cy="685800"/>
            </a:xfrm>
            <a:prstGeom prst="rect">
              <a:avLst/>
            </a:prstGeom>
            <a:solidFill>
              <a:srgbClr val="0033CC"/>
            </a:solidFill>
            <a:ln w="9525" algn="ctr">
              <a:noFill/>
              <a:miter lim="800000"/>
              <a:headEnd/>
              <a:tailEnd/>
            </a:ln>
            <a:effectLst/>
          </p:spPr>
          <p:txBody>
            <a:bodyPr wrap="none" anchor="ctr"/>
            <a:lstStyle/>
            <a:p>
              <a:endParaRPr lang="en-US" dirty="0"/>
            </a:p>
          </p:txBody>
        </p:sp>
        <p:pic>
          <p:nvPicPr>
            <p:cNvPr id="6" name="Picture 5" descr="Logo white.gif"/>
            <p:cNvPicPr>
              <a:picLocks noChangeAspect="1"/>
            </p:cNvPicPr>
            <p:nvPr/>
          </p:nvPicPr>
          <p:blipFill>
            <a:blip r:embed="rId2" cstate="print"/>
            <a:stretch>
              <a:fillRect/>
            </a:stretch>
          </p:blipFill>
          <p:spPr>
            <a:xfrm>
              <a:off x="106681" y="155448"/>
              <a:ext cx="2001754" cy="4191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5410200" cy="6477000"/>
          </a:xfrm>
        </p:spPr>
        <p:txBody>
          <a:bodyPr>
            <a:normAutofit fontScale="70000" lnSpcReduction="20000"/>
          </a:bodyPr>
          <a:lstStyle/>
          <a:p>
            <a:pPr lvl="0">
              <a:buNone/>
            </a:pPr>
            <a:r>
              <a:rPr lang="en-US" b="1" dirty="0">
                <a:solidFill>
                  <a:srgbClr val="FF0000"/>
                </a:solidFill>
              </a:rPr>
              <a:t>First Aid kit</a:t>
            </a:r>
            <a:r>
              <a:rPr lang="en-US" dirty="0">
                <a:solidFill>
                  <a:srgbClr val="FF0000"/>
                </a:solidFill>
              </a:rPr>
              <a:t> </a:t>
            </a:r>
          </a:p>
          <a:p>
            <a:pPr lvl="1"/>
            <a:r>
              <a:rPr lang="en-US" dirty="0" smtClean="0"/>
              <a:t>First </a:t>
            </a:r>
            <a:r>
              <a:rPr lang="en-US" dirty="0"/>
              <a:t>aid </a:t>
            </a:r>
            <a:r>
              <a:rPr lang="en-US" dirty="0" smtClean="0"/>
              <a:t>kits are located </a:t>
            </a:r>
            <a:r>
              <a:rPr lang="en-US" dirty="0"/>
              <a:t>in each </a:t>
            </a:r>
            <a:r>
              <a:rPr lang="en-US" dirty="0" smtClean="0"/>
              <a:t>laboratory.  In case of injury, instructors need to be notified rapidly.  Instructors will assess the situation and proceed.  In case of a severe injury, the LCCC Campus Security and local EMS services will be notified.</a:t>
            </a:r>
            <a:endParaRPr lang="en-US" dirty="0"/>
          </a:p>
          <a:p>
            <a:pPr lvl="0">
              <a:buNone/>
            </a:pPr>
            <a:endParaRPr lang="en-US" b="1" dirty="0" smtClean="0"/>
          </a:p>
          <a:p>
            <a:pPr lvl="0">
              <a:buNone/>
            </a:pPr>
            <a:endParaRPr lang="en-US" b="1" dirty="0" smtClean="0"/>
          </a:p>
          <a:p>
            <a:pPr lvl="0">
              <a:buNone/>
            </a:pPr>
            <a:r>
              <a:rPr lang="en-US" b="1" dirty="0" smtClean="0">
                <a:solidFill>
                  <a:srgbClr val="FF0000"/>
                </a:solidFill>
              </a:rPr>
              <a:t>Broom </a:t>
            </a:r>
            <a:r>
              <a:rPr lang="en-US" b="1" dirty="0">
                <a:solidFill>
                  <a:srgbClr val="FF0000"/>
                </a:solidFill>
              </a:rPr>
              <a:t>and Dust Pan</a:t>
            </a:r>
            <a:r>
              <a:rPr lang="en-US" dirty="0">
                <a:solidFill>
                  <a:srgbClr val="FF0000"/>
                </a:solidFill>
              </a:rPr>
              <a:t> </a:t>
            </a:r>
          </a:p>
          <a:p>
            <a:pPr lvl="1"/>
            <a:r>
              <a:rPr lang="en-US" dirty="0"/>
              <a:t>In the </a:t>
            </a:r>
            <a:r>
              <a:rPr lang="en-US" dirty="0" smtClean="0"/>
              <a:t>lab </a:t>
            </a:r>
            <a:r>
              <a:rPr lang="en-US" dirty="0"/>
              <a:t>we use a lot of glassware. Glassware usually winds up getting broken some time during the semester. When that happens, it is unsafe to pick up the broken glass with your hands. Instead, you should use a broom and dust pan to collect the broken glass. </a:t>
            </a:r>
            <a:endParaRPr lang="en-US" dirty="0" smtClean="0"/>
          </a:p>
          <a:p>
            <a:pPr lvl="1"/>
            <a:endParaRPr lang="en-US" dirty="0" smtClean="0"/>
          </a:p>
          <a:p>
            <a:pPr lvl="1">
              <a:buNone/>
            </a:pPr>
            <a:endParaRPr lang="en-US" dirty="0" smtClean="0"/>
          </a:p>
          <a:p>
            <a:pPr lvl="1"/>
            <a:r>
              <a:rPr lang="en-US" dirty="0" smtClean="0"/>
              <a:t>The </a:t>
            </a:r>
            <a:r>
              <a:rPr lang="en-US" dirty="0"/>
              <a:t>broken glass should then be disposed of in the specially marked container provided (White cardboard box with blue </a:t>
            </a:r>
            <a:r>
              <a:rPr lang="en-US" dirty="0" smtClean="0"/>
              <a:t>or green lettering</a:t>
            </a:r>
            <a:r>
              <a:rPr lang="en-US" dirty="0"/>
              <a:t>).  </a:t>
            </a:r>
          </a:p>
          <a:p>
            <a:pPr>
              <a:buNone/>
            </a:pPr>
            <a:endParaRPr lang="en-US" dirty="0"/>
          </a:p>
        </p:txBody>
      </p:sp>
      <p:pic>
        <p:nvPicPr>
          <p:cNvPr id="33794" name="Picture 2" descr="http://remodelista.com/img/sub/uimg/janet/01-2010/Iris%20Red%20Dustpan.jpg"/>
          <p:cNvPicPr>
            <a:picLocks noChangeAspect="1" noChangeArrowheads="1"/>
          </p:cNvPicPr>
          <p:nvPr/>
        </p:nvPicPr>
        <p:blipFill>
          <a:blip r:embed="rId2" cstate="print"/>
          <a:srcRect/>
          <a:stretch>
            <a:fillRect/>
          </a:stretch>
        </p:blipFill>
        <p:spPr bwMode="auto">
          <a:xfrm>
            <a:off x="6553200" y="2514600"/>
            <a:ext cx="1676400" cy="1676400"/>
          </a:xfrm>
          <a:prstGeom prst="rect">
            <a:avLst/>
          </a:prstGeom>
          <a:noFill/>
        </p:spPr>
      </p:pic>
      <p:pic>
        <p:nvPicPr>
          <p:cNvPr id="33796" name="Picture 4" descr="http://www.canemco.com/images_11/338.jpg"/>
          <p:cNvPicPr>
            <a:picLocks noChangeAspect="1" noChangeArrowheads="1"/>
          </p:cNvPicPr>
          <p:nvPr/>
        </p:nvPicPr>
        <p:blipFill>
          <a:blip r:embed="rId3" cstate="print"/>
          <a:srcRect/>
          <a:stretch>
            <a:fillRect/>
          </a:stretch>
        </p:blipFill>
        <p:spPr bwMode="auto">
          <a:xfrm>
            <a:off x="5867400" y="4648200"/>
            <a:ext cx="1671899" cy="1981200"/>
          </a:xfrm>
          <a:prstGeom prst="rect">
            <a:avLst/>
          </a:prstGeom>
          <a:noFill/>
        </p:spPr>
      </p:pic>
      <p:pic>
        <p:nvPicPr>
          <p:cNvPr id="33798" name="Picture 6" descr="http://www.istockphoto.com/file_thumbview_approve/4407287/2/istockphoto_4407287-first-aid-kit-icon.jpg"/>
          <p:cNvPicPr>
            <a:picLocks noChangeAspect="1" noChangeArrowheads="1"/>
          </p:cNvPicPr>
          <p:nvPr/>
        </p:nvPicPr>
        <p:blipFill>
          <a:blip r:embed="rId4" cstate="print"/>
          <a:srcRect/>
          <a:stretch>
            <a:fillRect/>
          </a:stretch>
        </p:blipFill>
        <p:spPr bwMode="auto">
          <a:xfrm>
            <a:off x="6019800" y="304800"/>
            <a:ext cx="1524000" cy="1524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5562600" cy="6172200"/>
          </a:xfrm>
        </p:spPr>
        <p:txBody>
          <a:bodyPr>
            <a:noAutofit/>
          </a:bodyPr>
          <a:lstStyle/>
          <a:p>
            <a:pPr lvl="0">
              <a:buNone/>
            </a:pPr>
            <a:r>
              <a:rPr lang="en-US" sz="2400" b="1" dirty="0">
                <a:solidFill>
                  <a:srgbClr val="FF0000"/>
                </a:solidFill>
              </a:rPr>
              <a:t>Fume Hoods</a:t>
            </a:r>
            <a:r>
              <a:rPr lang="en-US" sz="2400" dirty="0">
                <a:solidFill>
                  <a:srgbClr val="FF0000"/>
                </a:solidFill>
              </a:rPr>
              <a:t> </a:t>
            </a:r>
          </a:p>
          <a:p>
            <a:pPr lvl="1"/>
            <a:r>
              <a:rPr lang="en-US" sz="2400" dirty="0"/>
              <a:t>The fume hoods are large cabinets which have sliding glass doors in front. Fume hoods are used to protect you from harmful fumes, gases and odors.  </a:t>
            </a:r>
            <a:endParaRPr lang="en-US" sz="2400" dirty="0" smtClean="0"/>
          </a:p>
          <a:p>
            <a:pPr lvl="1"/>
            <a:endParaRPr lang="en-US" sz="2400" dirty="0"/>
          </a:p>
          <a:p>
            <a:pPr lvl="1"/>
            <a:r>
              <a:rPr lang="en-US" sz="2400" dirty="0" smtClean="0"/>
              <a:t>Your </a:t>
            </a:r>
            <a:r>
              <a:rPr lang="en-US" sz="2400" dirty="0"/>
              <a:t>instructor </a:t>
            </a:r>
            <a:r>
              <a:rPr lang="en-US" sz="2400" dirty="0" smtClean="0"/>
              <a:t>will demonstrate </a:t>
            </a:r>
            <a:r>
              <a:rPr lang="en-US" sz="2400" dirty="0"/>
              <a:t>the use of these fume hoods for you.  </a:t>
            </a:r>
          </a:p>
        </p:txBody>
      </p:sp>
      <p:pic>
        <p:nvPicPr>
          <p:cNvPr id="32770" name="Picture 2" descr="http://farm4.static.flickr.com/3473/3213929436_ce0b5c9206.jpg"/>
          <p:cNvPicPr>
            <a:picLocks noChangeAspect="1" noChangeArrowheads="1"/>
          </p:cNvPicPr>
          <p:nvPr/>
        </p:nvPicPr>
        <p:blipFill>
          <a:blip r:embed="rId2" cstate="print"/>
          <a:srcRect/>
          <a:stretch>
            <a:fillRect/>
          </a:stretch>
        </p:blipFill>
        <p:spPr bwMode="auto">
          <a:xfrm>
            <a:off x="5715000" y="1066800"/>
            <a:ext cx="3149600" cy="2362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5105400" cy="6617196"/>
          </a:xfrm>
          <a:prstGeom prst="rect">
            <a:avLst/>
          </a:prstGeom>
        </p:spPr>
        <p:txBody>
          <a:bodyPr wrap="square">
            <a:spAutoFit/>
          </a:bodyPr>
          <a:lstStyle/>
          <a:p>
            <a:pPr lvl="0"/>
            <a:r>
              <a:rPr lang="en-US" sz="2400" b="1" dirty="0" smtClean="0">
                <a:solidFill>
                  <a:srgbClr val="FF0000"/>
                </a:solidFill>
              </a:rPr>
              <a:t>Sinks</a:t>
            </a:r>
            <a:endParaRPr lang="en-US" sz="2400" dirty="0" smtClean="0">
              <a:solidFill>
                <a:srgbClr val="FF0000"/>
              </a:solidFill>
            </a:endParaRPr>
          </a:p>
          <a:p>
            <a:r>
              <a:rPr lang="en-US" sz="2000" dirty="0" smtClean="0"/>
              <a:t>- While the sink is used for cleaning glassware and many other tasks, it is also a part of our safety equipment. </a:t>
            </a:r>
          </a:p>
          <a:p>
            <a:pPr>
              <a:buFont typeface="Wingdings" pitchFamily="2" charset="2"/>
              <a:buChar char="v"/>
            </a:pPr>
            <a:endParaRPr lang="en-US" sz="2000" dirty="0" smtClean="0"/>
          </a:p>
          <a:p>
            <a:r>
              <a:rPr lang="en-US" sz="2000" dirty="0" smtClean="0"/>
              <a:t>- If you happen to get chemicals onto your hands or forearms, you must move quickly to the nearest sink to rinse the chemicals off. </a:t>
            </a:r>
            <a:r>
              <a:rPr lang="en-US" sz="2000" b="1" u="sng" dirty="0" smtClean="0">
                <a:solidFill>
                  <a:srgbClr val="0000FF"/>
                </a:solidFill>
              </a:rPr>
              <a:t>The treatment for any chemicals which get on the body is to rinse the affected body area for 15 minutes under cold running water (or as long as you can stand it). </a:t>
            </a:r>
          </a:p>
          <a:p>
            <a:pPr>
              <a:buFont typeface="Wingdings" pitchFamily="2" charset="2"/>
              <a:buChar char="v"/>
            </a:pPr>
            <a:endParaRPr lang="en-US" sz="2000" dirty="0" smtClean="0"/>
          </a:p>
          <a:p>
            <a:pPr>
              <a:buFontTx/>
              <a:buChar char="-"/>
            </a:pPr>
            <a:r>
              <a:rPr lang="en-US" sz="2000" dirty="0" smtClean="0"/>
              <a:t>When you are in the lab, if you notice that you have a mysterious itch on your arm which just won't go away, assume that it is a chemical on your skin and wash with soap and plenty of water.  </a:t>
            </a:r>
          </a:p>
          <a:p>
            <a:endParaRPr lang="en-US" sz="2000" dirty="0" smtClean="0"/>
          </a:p>
          <a:p>
            <a:pPr>
              <a:buFontTx/>
              <a:buChar char="-"/>
            </a:pPr>
            <a:r>
              <a:rPr lang="en-US" sz="2000" dirty="0" smtClean="0"/>
              <a:t>Contact your instructor at all times!</a:t>
            </a:r>
          </a:p>
          <a:p>
            <a:endParaRPr lang="en-US" sz="2000" dirty="0"/>
          </a:p>
        </p:txBody>
      </p:sp>
      <p:pic>
        <p:nvPicPr>
          <p:cNvPr id="65538" name="Picture 2" descr="http://tmlabsystems.com/images/big/-sink4.jpg"/>
          <p:cNvPicPr>
            <a:picLocks noChangeAspect="1" noChangeArrowheads="1"/>
          </p:cNvPicPr>
          <p:nvPr/>
        </p:nvPicPr>
        <p:blipFill>
          <a:blip r:embed="rId2" cstate="print"/>
          <a:srcRect/>
          <a:stretch>
            <a:fillRect/>
          </a:stretch>
        </p:blipFill>
        <p:spPr bwMode="auto">
          <a:xfrm>
            <a:off x="5943600" y="1828800"/>
            <a:ext cx="2914650" cy="252715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6553200" cy="6705600"/>
          </a:xfrm>
        </p:spPr>
        <p:txBody>
          <a:bodyPr>
            <a:noAutofit/>
          </a:bodyPr>
          <a:lstStyle/>
          <a:p>
            <a:pPr lvl="0">
              <a:buNone/>
            </a:pPr>
            <a:r>
              <a:rPr lang="en-US" sz="2000" b="1" dirty="0">
                <a:solidFill>
                  <a:srgbClr val="FF0000"/>
                </a:solidFill>
              </a:rPr>
              <a:t>Safety showers </a:t>
            </a:r>
            <a:r>
              <a:rPr lang="en-US" sz="2000" b="1" dirty="0" smtClean="0">
                <a:solidFill>
                  <a:srgbClr val="FF0000"/>
                </a:solidFill>
              </a:rPr>
              <a:t>and eye </a:t>
            </a:r>
            <a:r>
              <a:rPr lang="en-US" sz="2000" b="1" dirty="0">
                <a:solidFill>
                  <a:srgbClr val="FF0000"/>
                </a:solidFill>
              </a:rPr>
              <a:t>wash stations</a:t>
            </a:r>
            <a:r>
              <a:rPr lang="en-US" sz="2000" dirty="0">
                <a:solidFill>
                  <a:srgbClr val="FF0000"/>
                </a:solidFill>
              </a:rPr>
              <a:t> </a:t>
            </a:r>
          </a:p>
          <a:p>
            <a:pPr lvl="1"/>
            <a:r>
              <a:rPr lang="en-US" sz="1400" dirty="0"/>
              <a:t>Safety showers and eye wash stations are located in each laboratory. When you are in the lab, make sure you locate the safety showers and eye wash stations and look very carefully at them. You should know where they are and how they operate </a:t>
            </a:r>
            <a:r>
              <a:rPr lang="en-US" sz="1400" i="1" dirty="0"/>
              <a:t>before</a:t>
            </a:r>
            <a:r>
              <a:rPr lang="en-US" sz="1400" dirty="0"/>
              <a:t> an accident happens. </a:t>
            </a:r>
            <a:endParaRPr lang="en-US" sz="1400" dirty="0" smtClean="0"/>
          </a:p>
          <a:p>
            <a:pPr lvl="1">
              <a:buNone/>
            </a:pPr>
            <a:endParaRPr lang="en-US" sz="1400" dirty="0"/>
          </a:p>
          <a:p>
            <a:pPr lvl="1"/>
            <a:r>
              <a:rPr lang="en-US" sz="1400" b="1" dirty="0">
                <a:solidFill>
                  <a:srgbClr val="FF0000"/>
                </a:solidFill>
              </a:rPr>
              <a:t>The treatment for any chemicals which get on the body is to rinse the affected body area for 15 minutes under cold running water (or as long as you can stand it). </a:t>
            </a:r>
            <a:r>
              <a:rPr lang="en-US" sz="1400" dirty="0">
                <a:solidFill>
                  <a:srgbClr val="FF0000"/>
                </a:solidFill>
              </a:rPr>
              <a:t> </a:t>
            </a:r>
            <a:endParaRPr lang="en-US" sz="1400" dirty="0" smtClean="0">
              <a:solidFill>
                <a:srgbClr val="FF0000"/>
              </a:solidFill>
            </a:endParaRPr>
          </a:p>
          <a:p>
            <a:pPr lvl="1">
              <a:buNone/>
            </a:pPr>
            <a:endParaRPr lang="en-US" sz="1400" dirty="0"/>
          </a:p>
          <a:p>
            <a:pPr lvl="1"/>
            <a:r>
              <a:rPr lang="en-US" sz="1400" dirty="0"/>
              <a:t>If chemicals are splashed into your face they should not reach your eyes because you will be wearing safety goggles. If this sort of accident happens, </a:t>
            </a:r>
            <a:r>
              <a:rPr lang="en-US" sz="1400" i="1" dirty="0">
                <a:solidFill>
                  <a:srgbClr val="FF0000"/>
                </a:solidFill>
              </a:rPr>
              <a:t>leave your goggles on</a:t>
            </a:r>
            <a:r>
              <a:rPr lang="en-US" sz="1400" dirty="0">
                <a:solidFill>
                  <a:srgbClr val="FF0000"/>
                </a:solidFill>
              </a:rPr>
              <a:t> </a:t>
            </a:r>
            <a:r>
              <a:rPr lang="en-US" sz="1400" dirty="0"/>
              <a:t>while you go to the </a:t>
            </a:r>
            <a:r>
              <a:rPr lang="en-US" sz="1400" dirty="0" smtClean="0"/>
              <a:t>nearest sink or eye-wash </a:t>
            </a:r>
            <a:r>
              <a:rPr lang="en-US" sz="1400" dirty="0"/>
              <a:t>station. There you should wash your face with the goggles still on until you are reasonably sure most of the chemical is gone from your face. Then you should remove your goggles and wash again. </a:t>
            </a:r>
            <a:endParaRPr lang="en-US" sz="1400" dirty="0" smtClean="0"/>
          </a:p>
          <a:p>
            <a:pPr lvl="1">
              <a:buNone/>
            </a:pPr>
            <a:r>
              <a:rPr lang="en-US" sz="1400" dirty="0" smtClean="0"/>
              <a:t> </a:t>
            </a:r>
            <a:endParaRPr lang="en-US" sz="1400" dirty="0"/>
          </a:p>
          <a:p>
            <a:pPr lvl="1"/>
            <a:r>
              <a:rPr lang="en-US" sz="1400" dirty="0" smtClean="0"/>
              <a:t>If chemicals get into your eyes, you should call out for help. If you cannot see, someone will guide you to the nearest sink or eye wash station, where you should wash out your eyes thoroughly. You should blink continuously and rapidly while washing your eyes to aid the flushing action of the water.  </a:t>
            </a:r>
          </a:p>
          <a:p>
            <a:pPr lvl="1">
              <a:buNone/>
            </a:pPr>
            <a:endParaRPr lang="en-US" sz="1400" dirty="0"/>
          </a:p>
          <a:p>
            <a:pPr lvl="1"/>
            <a:r>
              <a:rPr lang="en-US" sz="1400" dirty="0"/>
              <a:t>If chemicals get onto your body, you should quickly remove any contaminated clothing and rinse yourself off in a safety shower.  </a:t>
            </a:r>
            <a:endParaRPr lang="en-US" sz="1400" dirty="0" smtClean="0"/>
          </a:p>
          <a:p>
            <a:pPr lvl="1"/>
            <a:endParaRPr lang="en-US" sz="1400" dirty="0" smtClean="0"/>
          </a:p>
          <a:p>
            <a:pPr lvl="1"/>
            <a:r>
              <a:rPr lang="en-US" sz="1400" b="1" dirty="0" smtClean="0">
                <a:solidFill>
                  <a:srgbClr val="FF0000"/>
                </a:solidFill>
              </a:rPr>
              <a:t>Make sure to contact your instructor at all times.</a:t>
            </a:r>
            <a:endParaRPr lang="en-US" sz="1400" b="1" dirty="0">
              <a:solidFill>
                <a:srgbClr val="FF0000"/>
              </a:solidFill>
            </a:endParaRPr>
          </a:p>
          <a:p>
            <a:pPr lvl="0">
              <a:buNone/>
            </a:pPr>
            <a:endParaRPr lang="en-US" sz="1800" b="1" dirty="0" smtClean="0"/>
          </a:p>
          <a:p>
            <a:pPr lvl="0">
              <a:buNone/>
            </a:pPr>
            <a:endParaRPr lang="en-US" sz="1800" b="1" dirty="0" smtClean="0"/>
          </a:p>
          <a:p>
            <a:pPr lvl="0">
              <a:buNone/>
            </a:pPr>
            <a:endParaRPr lang="en-US" sz="1800" b="1" dirty="0" smtClean="0"/>
          </a:p>
        </p:txBody>
      </p:sp>
      <p:pic>
        <p:nvPicPr>
          <p:cNvPr id="31748" name="Picture 4" descr="http://www.bigsafety.com.au/images/se870%20running.jpg"/>
          <p:cNvPicPr>
            <a:picLocks noChangeAspect="1" noChangeArrowheads="1"/>
          </p:cNvPicPr>
          <p:nvPr/>
        </p:nvPicPr>
        <p:blipFill>
          <a:blip r:embed="rId2" cstate="print"/>
          <a:srcRect/>
          <a:stretch>
            <a:fillRect/>
          </a:stretch>
        </p:blipFill>
        <p:spPr bwMode="auto">
          <a:xfrm>
            <a:off x="6858000" y="381000"/>
            <a:ext cx="1995407" cy="2286000"/>
          </a:xfrm>
          <a:prstGeom prst="rect">
            <a:avLst/>
          </a:prstGeom>
          <a:noFill/>
        </p:spPr>
      </p:pic>
      <p:pic>
        <p:nvPicPr>
          <p:cNvPr id="17410" name="Picture 2" descr="http://images.drillspot.com/pimages/79/7967_300.jpg"/>
          <p:cNvPicPr>
            <a:picLocks noChangeAspect="1" noChangeArrowheads="1"/>
          </p:cNvPicPr>
          <p:nvPr/>
        </p:nvPicPr>
        <p:blipFill>
          <a:blip r:embed="rId3" cstate="print"/>
          <a:srcRect/>
          <a:stretch>
            <a:fillRect/>
          </a:stretch>
        </p:blipFill>
        <p:spPr bwMode="auto">
          <a:xfrm>
            <a:off x="7010400" y="3200400"/>
            <a:ext cx="1943100" cy="19431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6934200" cy="6477000"/>
          </a:xfrm>
        </p:spPr>
        <p:txBody>
          <a:bodyPr>
            <a:noAutofit/>
          </a:bodyPr>
          <a:lstStyle/>
          <a:p>
            <a:pPr lvl="0">
              <a:buNone/>
            </a:pPr>
            <a:r>
              <a:rPr lang="en-US" sz="2000" b="1" dirty="0" smtClean="0">
                <a:solidFill>
                  <a:srgbClr val="FF0000"/>
                </a:solidFill>
              </a:rPr>
              <a:t>Fire extinguishers</a:t>
            </a:r>
            <a:r>
              <a:rPr lang="en-US" sz="2000" dirty="0" smtClean="0">
                <a:solidFill>
                  <a:srgbClr val="FF0000"/>
                </a:solidFill>
              </a:rPr>
              <a:t> </a:t>
            </a:r>
          </a:p>
          <a:p>
            <a:pPr lvl="1"/>
            <a:r>
              <a:rPr lang="en-US" sz="2000" dirty="0" smtClean="0"/>
              <a:t>There are fire extinguishers in each laboratory. While you are in the laboratory, please look carefully at the fire extinguishers. </a:t>
            </a:r>
          </a:p>
          <a:p>
            <a:pPr lvl="1"/>
            <a:endParaRPr lang="en-US" sz="2000" dirty="0" smtClean="0"/>
          </a:p>
          <a:p>
            <a:pPr lvl="1"/>
            <a:r>
              <a:rPr lang="en-US" sz="2000" dirty="0" smtClean="0"/>
              <a:t>Notice how they are attached to the wall, and what you would have to do to get them off of the wall. Read the instructions on the side of the fire extinguisher so you will be familiar with their use. </a:t>
            </a:r>
          </a:p>
          <a:p>
            <a:pPr lvl="1"/>
            <a:endParaRPr lang="en-US" sz="2000" dirty="0" smtClean="0"/>
          </a:p>
          <a:p>
            <a:pPr lvl="1"/>
            <a:r>
              <a:rPr lang="en-US" sz="2000" dirty="0" smtClean="0"/>
              <a:t>If you ever need to use a fire extinguisher, remember the following (A) pull the pin, (B) aim to the side at first, (C) depress the handle, (D) sweep the spray from side to side across the BASE of the fire (where the fire meets the fuel), not just at the flames! When the fire is out, clean up the area! </a:t>
            </a:r>
          </a:p>
          <a:p>
            <a:pPr lvl="1"/>
            <a:endParaRPr lang="en-US" sz="2000" dirty="0" smtClean="0"/>
          </a:p>
          <a:p>
            <a:pPr lvl="1"/>
            <a:r>
              <a:rPr lang="en-US" sz="2000" i="1" dirty="0" smtClean="0"/>
              <a:t>Note: Never spray a person with a fire extinguisher. The chemicals in the fire extinguisher can be harmful.</a:t>
            </a:r>
            <a:r>
              <a:rPr lang="en-US" sz="2000" dirty="0" smtClean="0"/>
              <a:t> </a:t>
            </a:r>
          </a:p>
          <a:p>
            <a:pPr lvl="1"/>
            <a:endParaRPr lang="en-US" sz="2000" dirty="0" smtClean="0"/>
          </a:p>
          <a:p>
            <a:pPr lvl="1"/>
            <a:endParaRPr lang="en-US" sz="2000" dirty="0"/>
          </a:p>
        </p:txBody>
      </p:sp>
      <p:pic>
        <p:nvPicPr>
          <p:cNvPr id="67586" name="Picture 2" descr="http://sourcing.community.mfg.com/wp-content/uploads/2010/02/FireExtinguisher.jpg"/>
          <p:cNvPicPr>
            <a:picLocks noChangeAspect="1" noChangeArrowheads="1"/>
          </p:cNvPicPr>
          <p:nvPr/>
        </p:nvPicPr>
        <p:blipFill>
          <a:blip r:embed="rId2" cstate="print"/>
          <a:srcRect/>
          <a:stretch>
            <a:fillRect/>
          </a:stretch>
        </p:blipFill>
        <p:spPr bwMode="auto">
          <a:xfrm>
            <a:off x="7239000" y="381000"/>
            <a:ext cx="1486001" cy="2895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5638800" cy="5486400"/>
          </a:xfrm>
        </p:spPr>
        <p:txBody>
          <a:bodyPr>
            <a:normAutofit/>
          </a:bodyPr>
          <a:lstStyle/>
          <a:p>
            <a:pPr lvl="0">
              <a:buNone/>
            </a:pPr>
            <a:r>
              <a:rPr lang="en-US" b="1" dirty="0" smtClean="0">
                <a:solidFill>
                  <a:srgbClr val="FF0000"/>
                </a:solidFill>
              </a:rPr>
              <a:t>Alarms</a:t>
            </a:r>
          </a:p>
          <a:p>
            <a:pPr lvl="0">
              <a:buNone/>
            </a:pPr>
            <a:r>
              <a:rPr lang="en-US" sz="2000" b="1" dirty="0" smtClean="0"/>
              <a:t>Each classroom and laboratory has a guide to Campus Emergencies posted.</a:t>
            </a:r>
          </a:p>
          <a:p>
            <a:pPr lvl="0">
              <a:buNone/>
            </a:pPr>
            <a:endParaRPr lang="en-US" sz="2000" b="1" dirty="0" smtClean="0">
              <a:solidFill>
                <a:srgbClr val="FF0000"/>
              </a:solidFill>
            </a:endParaRPr>
          </a:p>
          <a:p>
            <a:pPr>
              <a:buNone/>
            </a:pPr>
            <a:r>
              <a:rPr lang="en-US" sz="2000" dirty="0" smtClean="0"/>
              <a:t>- Locate the guide in your laboratory and become familiar with the procedures for each type of emergency.</a:t>
            </a:r>
          </a:p>
          <a:p>
            <a:pPr lvl="0">
              <a:buNone/>
            </a:pPr>
            <a:endParaRPr lang="en-US" sz="2000" b="1" dirty="0" smtClean="0">
              <a:solidFill>
                <a:srgbClr val="FF0000"/>
              </a:solidFill>
            </a:endParaRPr>
          </a:p>
          <a:p>
            <a:pPr lvl="0">
              <a:buNone/>
            </a:pPr>
            <a:r>
              <a:rPr lang="en-US" sz="2000" dirty="0" smtClean="0"/>
              <a:t>- You can also go to the campus police website for more information:</a:t>
            </a:r>
          </a:p>
          <a:p>
            <a:pPr lvl="0" algn="ctr">
              <a:buNone/>
            </a:pPr>
            <a:r>
              <a:rPr lang="en-US" sz="2000" b="1" dirty="0" smtClean="0">
                <a:solidFill>
                  <a:srgbClr val="0000FF"/>
                </a:solidFill>
              </a:rPr>
              <a:t>http://www.lorainccc.edu/Campus+Security/</a:t>
            </a:r>
          </a:p>
          <a:p>
            <a:pPr>
              <a:buNone/>
            </a:pPr>
            <a:endParaRPr lang="en-US" dirty="0">
              <a:solidFill>
                <a:srgbClr val="0000FF"/>
              </a:solidFill>
            </a:endParaRPr>
          </a:p>
        </p:txBody>
      </p:sp>
      <p:pic>
        <p:nvPicPr>
          <p:cNvPr id="18435" name="Picture 3" descr="C:\Documents and Settings\rhainaj\Local Settings\Temporary Internet Files\Content.IE5\E5RWTKNU\MC900013639[1].wmf"/>
          <p:cNvPicPr>
            <a:picLocks noChangeAspect="1" noChangeArrowheads="1"/>
          </p:cNvPicPr>
          <p:nvPr/>
        </p:nvPicPr>
        <p:blipFill>
          <a:blip r:embed="rId2" cstate="print"/>
          <a:srcRect/>
          <a:stretch>
            <a:fillRect/>
          </a:stretch>
        </p:blipFill>
        <p:spPr bwMode="auto">
          <a:xfrm>
            <a:off x="6705600" y="838200"/>
            <a:ext cx="1687982" cy="921715"/>
          </a:xfrm>
          <a:prstGeom prst="rect">
            <a:avLst/>
          </a:prstGeom>
          <a:noFill/>
        </p:spPr>
      </p:pic>
      <p:pic>
        <p:nvPicPr>
          <p:cNvPr id="18437" name="Picture 5" descr="C:\Documents and Settings\rhainaj\Local Settings\Temporary Internet Files\Content.IE5\E5RWTKNU\MC900359077[1].wmf"/>
          <p:cNvPicPr>
            <a:picLocks noChangeAspect="1" noChangeArrowheads="1"/>
          </p:cNvPicPr>
          <p:nvPr/>
        </p:nvPicPr>
        <p:blipFill>
          <a:blip r:embed="rId3" cstate="print"/>
          <a:srcRect/>
          <a:stretch>
            <a:fillRect/>
          </a:stretch>
        </p:blipFill>
        <p:spPr bwMode="auto">
          <a:xfrm>
            <a:off x="6553200" y="2438400"/>
            <a:ext cx="1819656" cy="998525"/>
          </a:xfrm>
          <a:prstGeom prst="rect">
            <a:avLst/>
          </a:prstGeom>
          <a:noFill/>
        </p:spPr>
      </p:pic>
      <p:pic>
        <p:nvPicPr>
          <p:cNvPr id="18440" name="Picture 8" descr="C:\Documents and Settings\rhainaj\Local Settings\Temporary Internet Files\Content.IE5\XD60C5M6\MP900400462[1].jpg"/>
          <p:cNvPicPr>
            <a:picLocks noChangeAspect="1" noChangeArrowheads="1"/>
          </p:cNvPicPr>
          <p:nvPr/>
        </p:nvPicPr>
        <p:blipFill>
          <a:blip r:embed="rId4" cstate="print"/>
          <a:srcRect/>
          <a:stretch>
            <a:fillRect/>
          </a:stretch>
        </p:blipFill>
        <p:spPr bwMode="auto">
          <a:xfrm>
            <a:off x="6400800" y="4114800"/>
            <a:ext cx="2381250" cy="1905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343400" cy="6096000"/>
          </a:xfrm>
        </p:spPr>
        <p:txBody>
          <a:bodyPr>
            <a:normAutofit/>
          </a:bodyPr>
          <a:lstStyle/>
          <a:p>
            <a:pPr>
              <a:buNone/>
            </a:pPr>
            <a:r>
              <a:rPr lang="en-US" sz="2400" b="1" dirty="0">
                <a:solidFill>
                  <a:srgbClr val="FF0000"/>
                </a:solidFill>
              </a:rPr>
              <a:t>Telephone</a:t>
            </a:r>
            <a:r>
              <a:rPr lang="en-US" sz="2400" dirty="0">
                <a:solidFill>
                  <a:srgbClr val="FF0000"/>
                </a:solidFill>
              </a:rPr>
              <a:t> </a:t>
            </a:r>
          </a:p>
          <a:p>
            <a:pPr lvl="1"/>
            <a:r>
              <a:rPr lang="en-US" sz="2000" dirty="0"/>
              <a:t>There is a limited access, emergencies-only telephone in the </a:t>
            </a:r>
            <a:r>
              <a:rPr lang="en-US" sz="2000" dirty="0" smtClean="0"/>
              <a:t>laboratory. </a:t>
            </a:r>
          </a:p>
          <a:p>
            <a:pPr lvl="1"/>
            <a:endParaRPr lang="en-US" sz="2000" dirty="0" smtClean="0"/>
          </a:p>
          <a:p>
            <a:pPr lvl="1"/>
            <a:r>
              <a:rPr lang="en-US" sz="2000" dirty="0" smtClean="0"/>
              <a:t>If </a:t>
            </a:r>
            <a:r>
              <a:rPr lang="en-US" sz="2000" dirty="0"/>
              <a:t>someone asks you to call for help, </a:t>
            </a:r>
            <a:r>
              <a:rPr lang="en-US" sz="2000" dirty="0" smtClean="0"/>
              <a:t>call the Campus Security (X4444) or 911</a:t>
            </a:r>
            <a:r>
              <a:rPr lang="en-US" sz="2000" dirty="0"/>
              <a:t>. </a:t>
            </a:r>
            <a:endParaRPr lang="en-US" sz="2000" dirty="0" smtClean="0"/>
          </a:p>
          <a:p>
            <a:pPr lvl="1"/>
            <a:endParaRPr lang="en-US" sz="2000" dirty="0" smtClean="0"/>
          </a:p>
          <a:p>
            <a:pPr lvl="1"/>
            <a:r>
              <a:rPr lang="en-US" sz="2000" dirty="0" smtClean="0"/>
              <a:t>Then, give </a:t>
            </a:r>
            <a:r>
              <a:rPr lang="en-US" sz="2000" dirty="0"/>
              <a:t>all the necessary information (building, room number, what happened, etc</a:t>
            </a:r>
            <a:r>
              <a:rPr lang="en-US" sz="2000" dirty="0" smtClean="0"/>
              <a:t>.).</a:t>
            </a:r>
          </a:p>
          <a:p>
            <a:pPr lvl="1"/>
            <a:endParaRPr lang="en-US" sz="2000" dirty="0" smtClean="0"/>
          </a:p>
          <a:p>
            <a:pPr lvl="1"/>
            <a:r>
              <a:rPr lang="en-US" sz="2000" dirty="0" smtClean="0"/>
              <a:t>If a cell phone is being used, you need to call Campus Security at </a:t>
            </a:r>
            <a:r>
              <a:rPr lang="en-US" sz="2000" dirty="0" smtClean="0">
                <a:effectLst/>
              </a:rPr>
              <a:t>440-366-4444</a:t>
            </a:r>
            <a:r>
              <a:rPr lang="en-US" sz="2000" dirty="0" smtClean="0"/>
              <a:t>.</a:t>
            </a:r>
            <a:endParaRPr lang="en-US" sz="2000" dirty="0"/>
          </a:p>
          <a:p>
            <a:pPr lvl="1"/>
            <a:endParaRPr lang="en-US" sz="2000" dirty="0"/>
          </a:p>
          <a:p>
            <a:endParaRPr lang="en-US" sz="2400" dirty="0"/>
          </a:p>
        </p:txBody>
      </p:sp>
      <p:pic>
        <p:nvPicPr>
          <p:cNvPr id="29697" name="Picture 1" descr="C:\Program Files\Microsoft Expression\MEDIA\CAGCAT10\j0332268.wmf"/>
          <p:cNvPicPr>
            <a:picLocks noChangeAspect="1" noChangeArrowheads="1"/>
          </p:cNvPicPr>
          <p:nvPr/>
        </p:nvPicPr>
        <p:blipFill>
          <a:blip r:embed="rId2" cstate="print"/>
          <a:srcRect/>
          <a:stretch>
            <a:fillRect/>
          </a:stretch>
        </p:blipFill>
        <p:spPr bwMode="auto">
          <a:xfrm>
            <a:off x="5486400" y="1600200"/>
            <a:ext cx="3048000" cy="344511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524000"/>
          </a:xfrm>
        </p:spPr>
        <p:txBody>
          <a:bodyPr>
            <a:noAutofit/>
          </a:bodyPr>
          <a:lstStyle/>
          <a:p>
            <a:r>
              <a:rPr lang="en-US" sz="3200" b="1" dirty="0">
                <a:solidFill>
                  <a:srgbClr val="FF0000"/>
                </a:solidFill>
              </a:rPr>
              <a:t>What to Do in Case of an </a:t>
            </a:r>
            <a:r>
              <a:rPr lang="en-US" sz="3200" b="1" dirty="0" smtClean="0">
                <a:solidFill>
                  <a:srgbClr val="FF0000"/>
                </a:solidFill>
              </a:rPr>
              <a:t>Accident:</a:t>
            </a:r>
            <a:r>
              <a:rPr lang="en-US" sz="3200" b="1" dirty="0">
                <a:solidFill>
                  <a:srgbClr val="FF0000"/>
                </a:solidFill>
              </a:rPr>
              <a:t/>
            </a:r>
            <a:br>
              <a:rPr lang="en-US" sz="3200" b="1" dirty="0">
                <a:solidFill>
                  <a:srgbClr val="FF0000"/>
                </a:solidFill>
              </a:rPr>
            </a:br>
            <a:r>
              <a:rPr lang="en-US" sz="3200" b="1" u="sng" dirty="0">
                <a:solidFill>
                  <a:srgbClr val="C00000"/>
                </a:solidFill>
              </a:rPr>
              <a:t>Always tell your instructor about all accidents immediately!!! </a:t>
            </a:r>
            <a:r>
              <a:rPr lang="en-US" sz="2400" u="sng" dirty="0">
                <a:solidFill>
                  <a:srgbClr val="C00000"/>
                </a:solidFill>
              </a:rPr>
              <a:t/>
            </a:r>
            <a:br>
              <a:rPr lang="en-US" sz="2400" u="sng" dirty="0">
                <a:solidFill>
                  <a:srgbClr val="C00000"/>
                </a:solidFill>
              </a:rPr>
            </a:br>
            <a:endParaRPr lang="en-US" sz="2400" u="sng" dirty="0">
              <a:solidFill>
                <a:srgbClr val="C00000"/>
              </a:solidFill>
            </a:endParaRPr>
          </a:p>
        </p:txBody>
      </p:sp>
      <p:sp>
        <p:nvSpPr>
          <p:cNvPr id="3" name="Content Placeholder 2"/>
          <p:cNvSpPr>
            <a:spLocks noGrp="1"/>
          </p:cNvSpPr>
          <p:nvPr>
            <p:ph idx="1"/>
          </p:nvPr>
        </p:nvSpPr>
        <p:spPr>
          <a:xfrm>
            <a:off x="457200" y="1676400"/>
            <a:ext cx="6553200" cy="4953000"/>
          </a:xfrm>
        </p:spPr>
        <p:txBody>
          <a:bodyPr>
            <a:noAutofit/>
          </a:bodyPr>
          <a:lstStyle/>
          <a:p>
            <a:pPr lvl="0">
              <a:buNone/>
            </a:pPr>
            <a:r>
              <a:rPr lang="en-US" sz="1800" b="1" dirty="0">
                <a:solidFill>
                  <a:srgbClr val="FF0000"/>
                </a:solidFill>
              </a:rPr>
              <a:t>Broken </a:t>
            </a:r>
            <a:r>
              <a:rPr lang="en-US" sz="1800" b="1" dirty="0" smtClean="0">
                <a:solidFill>
                  <a:srgbClr val="FF0000"/>
                </a:solidFill>
              </a:rPr>
              <a:t>glass: </a:t>
            </a:r>
            <a:r>
              <a:rPr lang="en-US" sz="1800" dirty="0" smtClean="0"/>
              <a:t>Do </a:t>
            </a:r>
            <a:r>
              <a:rPr lang="en-US" sz="1800" dirty="0"/>
              <a:t>not pick up broken glass with your fingers! Get a broom and dust pan. Sweep the broken glass into the dust pan and dump it into the specially marked containers provided in each lab</a:t>
            </a:r>
            <a:r>
              <a:rPr lang="en-US" sz="1800" dirty="0" smtClean="0"/>
              <a:t>.</a:t>
            </a:r>
          </a:p>
          <a:p>
            <a:pPr lvl="0">
              <a:buNone/>
            </a:pPr>
            <a:r>
              <a:rPr lang="en-US" sz="1800" dirty="0"/>
              <a:t> </a:t>
            </a:r>
          </a:p>
          <a:p>
            <a:pPr lvl="0">
              <a:buNone/>
            </a:pPr>
            <a:r>
              <a:rPr lang="en-US" sz="1800" b="1" dirty="0">
                <a:solidFill>
                  <a:srgbClr val="FF0000"/>
                </a:solidFill>
              </a:rPr>
              <a:t>Small chemical </a:t>
            </a:r>
            <a:r>
              <a:rPr lang="en-US" sz="1800" b="1" dirty="0" smtClean="0">
                <a:solidFill>
                  <a:srgbClr val="FF0000"/>
                </a:solidFill>
              </a:rPr>
              <a:t>spill: </a:t>
            </a:r>
            <a:r>
              <a:rPr lang="en-US" sz="1800" dirty="0" smtClean="0"/>
              <a:t>Wipe </a:t>
            </a:r>
            <a:r>
              <a:rPr lang="en-US" sz="1800" dirty="0"/>
              <a:t>up liquid spills with paper towels and dispose of them as your instructor suggests. Solids should be dissolved in water, if possible, and wiped up. Otherwise, sweep them up with a broom and a dust pan and dispose of them as your instructor suggests. In all cases, after the chemical spill has been wiped up, rinse the area with water to make sure that all residual chemicals have been removed. </a:t>
            </a:r>
            <a:endParaRPr lang="en-US" sz="1800" dirty="0" smtClean="0"/>
          </a:p>
          <a:p>
            <a:pPr lvl="0">
              <a:buNone/>
            </a:pPr>
            <a:endParaRPr lang="en-US" sz="2000" dirty="0"/>
          </a:p>
          <a:p>
            <a:pPr lvl="0">
              <a:buNone/>
            </a:pPr>
            <a:r>
              <a:rPr lang="en-US" sz="1800" b="1" dirty="0">
                <a:solidFill>
                  <a:srgbClr val="FF0000"/>
                </a:solidFill>
              </a:rPr>
              <a:t>Large chemical </a:t>
            </a:r>
            <a:r>
              <a:rPr lang="en-US" sz="1800" b="1" dirty="0" smtClean="0">
                <a:solidFill>
                  <a:srgbClr val="FF0000"/>
                </a:solidFill>
              </a:rPr>
              <a:t>spill: </a:t>
            </a:r>
            <a:r>
              <a:rPr lang="en-US" sz="1800" dirty="0" smtClean="0"/>
              <a:t>Move </a:t>
            </a:r>
            <a:r>
              <a:rPr lang="en-US" sz="1800" dirty="0"/>
              <a:t>away from the area of the spill. Warn the people around you </a:t>
            </a:r>
            <a:r>
              <a:rPr lang="en-US" sz="1800" b="1" dirty="0">
                <a:solidFill>
                  <a:srgbClr val="FF0000"/>
                </a:solidFill>
              </a:rPr>
              <a:t>LOUDLY</a:t>
            </a:r>
            <a:r>
              <a:rPr lang="en-US" sz="1800" dirty="0"/>
              <a:t>. Call your instructor! Let the expert handle the clean-up</a:t>
            </a:r>
            <a:r>
              <a:rPr lang="en-US" sz="1800" dirty="0" smtClean="0"/>
              <a:t>!</a:t>
            </a:r>
          </a:p>
          <a:p>
            <a:pPr lvl="0">
              <a:buNone/>
            </a:pPr>
            <a:r>
              <a:rPr lang="en-US" sz="1800" dirty="0"/>
              <a:t> </a:t>
            </a:r>
          </a:p>
          <a:p>
            <a:pPr>
              <a:buNone/>
            </a:pPr>
            <a:endParaRPr lang="en-US" sz="1400" dirty="0"/>
          </a:p>
        </p:txBody>
      </p:sp>
      <p:pic>
        <p:nvPicPr>
          <p:cNvPr id="14338" name="Picture 2" descr="http://www.marcomltd.com/marcomUI/images/TitleIcons/lss/LSS_SafeHandlingOfLabGlass.gif"/>
          <p:cNvPicPr>
            <a:picLocks noChangeAspect="1" noChangeArrowheads="1"/>
          </p:cNvPicPr>
          <p:nvPr/>
        </p:nvPicPr>
        <p:blipFill>
          <a:blip r:embed="rId2" cstate="print"/>
          <a:srcRect/>
          <a:stretch>
            <a:fillRect/>
          </a:stretch>
        </p:blipFill>
        <p:spPr bwMode="auto">
          <a:xfrm>
            <a:off x="7086600" y="1219200"/>
            <a:ext cx="1752600" cy="1752600"/>
          </a:xfrm>
          <a:prstGeom prst="rect">
            <a:avLst/>
          </a:prstGeom>
          <a:noFill/>
        </p:spPr>
      </p:pic>
      <p:pic>
        <p:nvPicPr>
          <p:cNvPr id="14340" name="Picture 4" descr="http://0.tqn.com/d/chemistry/1/0/Q/q/testtubespill.jpg"/>
          <p:cNvPicPr>
            <a:picLocks noChangeAspect="1" noChangeArrowheads="1"/>
          </p:cNvPicPr>
          <p:nvPr/>
        </p:nvPicPr>
        <p:blipFill>
          <a:blip r:embed="rId3" cstate="print"/>
          <a:srcRect/>
          <a:stretch>
            <a:fillRect/>
          </a:stretch>
        </p:blipFill>
        <p:spPr bwMode="auto">
          <a:xfrm>
            <a:off x="7239000" y="3810000"/>
            <a:ext cx="1715947" cy="22701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68362"/>
          </a:xfrm>
        </p:spPr>
        <p:txBody>
          <a:bodyPr>
            <a:normAutofit/>
          </a:bodyPr>
          <a:lstStyle/>
          <a:p>
            <a:pPr algn="ctr"/>
            <a:r>
              <a:rPr lang="en-US" sz="3600" dirty="0" smtClean="0">
                <a:solidFill>
                  <a:srgbClr val="0000FF"/>
                </a:solidFill>
              </a:rPr>
              <a:t>General Safety Rules</a:t>
            </a:r>
            <a:endParaRPr lang="en-US" sz="3600" dirty="0">
              <a:solidFill>
                <a:srgbClr val="0000FF"/>
              </a:solidFill>
            </a:endParaRPr>
          </a:p>
        </p:txBody>
      </p:sp>
      <p:sp>
        <p:nvSpPr>
          <p:cNvPr id="3" name="Content Placeholder 2"/>
          <p:cNvSpPr>
            <a:spLocks noGrp="1"/>
          </p:cNvSpPr>
          <p:nvPr>
            <p:ph idx="1"/>
          </p:nvPr>
        </p:nvSpPr>
        <p:spPr>
          <a:xfrm>
            <a:off x="152400" y="685800"/>
            <a:ext cx="8229600" cy="5867400"/>
          </a:xfrm>
        </p:spPr>
        <p:txBody>
          <a:bodyPr>
            <a:normAutofit fontScale="85000" lnSpcReduction="20000"/>
          </a:bodyPr>
          <a:lstStyle/>
          <a:p>
            <a:pPr>
              <a:buNone/>
            </a:pPr>
            <a:r>
              <a:rPr lang="en-US" sz="3000" dirty="0"/>
              <a:t>	</a:t>
            </a:r>
            <a:r>
              <a:rPr lang="en-US" sz="3000" dirty="0" smtClean="0"/>
              <a:t>Please </a:t>
            </a:r>
            <a:r>
              <a:rPr lang="en-US" sz="3000" dirty="0"/>
              <a:t>note: your laboratory instructor </a:t>
            </a:r>
            <a:r>
              <a:rPr lang="en-US" sz="3000" dirty="0" smtClean="0"/>
              <a:t>will ask </a:t>
            </a:r>
            <a:r>
              <a:rPr lang="en-US" sz="3000" dirty="0"/>
              <a:t>you to leave the lab if the safety rules are not followed!</a:t>
            </a:r>
            <a:r>
              <a:rPr lang="en-US" dirty="0"/>
              <a:t> </a:t>
            </a:r>
          </a:p>
          <a:p>
            <a:pPr marL="971550" lvl="1" indent="-514350">
              <a:buFont typeface="Wingdings" pitchFamily="2" charset="2"/>
              <a:buChar char="v"/>
            </a:pPr>
            <a:r>
              <a:rPr lang="en-US" b="1" i="1" dirty="0">
                <a:solidFill>
                  <a:srgbClr val="FF0000"/>
                </a:solidFill>
                <a:effectLst>
                  <a:outerShdw blurRad="38100" dist="38100" dir="2700000" algn="tl">
                    <a:srgbClr val="000000">
                      <a:alpha val="43137"/>
                    </a:srgbClr>
                  </a:outerShdw>
                </a:effectLst>
              </a:rPr>
              <a:t>NO</a:t>
            </a:r>
            <a:r>
              <a:rPr lang="en-US" dirty="0"/>
              <a:t> food or drink in the </a:t>
            </a:r>
            <a:r>
              <a:rPr lang="en-US" dirty="0" smtClean="0"/>
              <a:t>lab.</a:t>
            </a:r>
          </a:p>
          <a:p>
            <a:pPr marL="971550" lvl="1" indent="-514350">
              <a:buFont typeface="Wingdings" pitchFamily="2" charset="2"/>
              <a:buChar char="v"/>
            </a:pPr>
            <a:r>
              <a:rPr lang="en-US" dirty="0" smtClean="0"/>
              <a:t>Students are not allowed to work in the lab without an instructor present.</a:t>
            </a:r>
          </a:p>
          <a:p>
            <a:pPr marL="971550" lvl="1" indent="-514350">
              <a:buFont typeface="Wingdings" pitchFamily="2" charset="2"/>
              <a:buChar char="v"/>
            </a:pPr>
            <a:r>
              <a:rPr lang="en-US" dirty="0" smtClean="0"/>
              <a:t>Only students registered in science courses with lab are allowed to be in the laboratory.</a:t>
            </a:r>
          </a:p>
          <a:p>
            <a:pPr marL="971550" lvl="1" indent="-514350">
              <a:buFont typeface="Wingdings" pitchFamily="2" charset="2"/>
              <a:buChar char="v"/>
            </a:pPr>
            <a:r>
              <a:rPr lang="en-US" dirty="0" smtClean="0"/>
              <a:t>Eye protection must be worn at all times, as indicated.</a:t>
            </a:r>
            <a:endParaRPr lang="en-US" dirty="0"/>
          </a:p>
          <a:p>
            <a:pPr marL="971550" lvl="1" indent="-514350">
              <a:buFont typeface="Wingdings" pitchFamily="2" charset="2"/>
              <a:buChar char="v"/>
            </a:pPr>
            <a:r>
              <a:rPr lang="en-US" dirty="0"/>
              <a:t>Keep your hands away from your face, while working. </a:t>
            </a:r>
          </a:p>
          <a:p>
            <a:pPr marL="971550" lvl="1" indent="-514350">
              <a:buFont typeface="Wingdings" pitchFamily="2" charset="2"/>
              <a:buChar char="v"/>
            </a:pPr>
            <a:r>
              <a:rPr lang="en-US" dirty="0"/>
              <a:t>Wash your hands as often as possible, especially before leaving the lab</a:t>
            </a:r>
            <a:r>
              <a:rPr lang="en-US" dirty="0" smtClean="0"/>
              <a:t>.</a:t>
            </a:r>
          </a:p>
          <a:p>
            <a:pPr marL="971550" lvl="1" indent="-514350">
              <a:buFont typeface="Wingdings" pitchFamily="2" charset="2"/>
              <a:buChar char="v"/>
            </a:pPr>
            <a:r>
              <a:rPr lang="en-US" dirty="0" smtClean="0"/>
              <a:t>Do not wear protective gear outside the lab, including lab coats, gloves, etc.</a:t>
            </a:r>
            <a:endParaRPr lang="en-US" dirty="0"/>
          </a:p>
          <a:p>
            <a:pPr marL="971550" lvl="1" indent="-514350">
              <a:buFont typeface="Wingdings" pitchFamily="2" charset="2"/>
              <a:buChar char="v"/>
            </a:pPr>
            <a:r>
              <a:rPr lang="en-US" dirty="0"/>
              <a:t>Keep your workstation neat and clean. </a:t>
            </a:r>
          </a:p>
          <a:p>
            <a:pPr marL="971550" lvl="1" indent="-514350">
              <a:buFont typeface="Wingdings" pitchFamily="2" charset="2"/>
              <a:buChar char="v"/>
            </a:pPr>
            <a:r>
              <a:rPr lang="en-US" i="1" u="sng" dirty="0">
                <a:solidFill>
                  <a:srgbClr val="FF0000"/>
                </a:solidFill>
              </a:rPr>
              <a:t>Be well prepared before you come to the lab. </a:t>
            </a:r>
          </a:p>
          <a:p>
            <a:pPr marL="971550" lvl="1" indent="-514350">
              <a:buFont typeface="Wingdings" pitchFamily="2" charset="2"/>
              <a:buChar char="v"/>
            </a:pPr>
            <a:r>
              <a:rPr lang="en-US" dirty="0"/>
              <a:t>Know what to do in case of emergency.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5943600" cy="6553200"/>
          </a:xfrm>
        </p:spPr>
        <p:txBody>
          <a:bodyPr>
            <a:noAutofit/>
          </a:bodyPr>
          <a:lstStyle/>
          <a:p>
            <a:pPr lvl="0">
              <a:buNone/>
            </a:pPr>
            <a:r>
              <a:rPr lang="en-US" sz="1600" b="1" dirty="0" smtClean="0">
                <a:solidFill>
                  <a:srgbClr val="FF0000"/>
                </a:solidFill>
              </a:rPr>
              <a:t>Chemical splash in your face, goggles on: </a:t>
            </a:r>
            <a:r>
              <a:rPr lang="en-US" sz="1600" dirty="0" smtClean="0"/>
              <a:t>If the goggles have protected your eyes, </a:t>
            </a:r>
            <a:r>
              <a:rPr lang="en-US" sz="1600" b="1" dirty="0" smtClean="0">
                <a:solidFill>
                  <a:srgbClr val="FF0000"/>
                </a:solidFill>
              </a:rPr>
              <a:t>DON’T TAKE YOUR GOGGLES OFF! </a:t>
            </a:r>
            <a:r>
              <a:rPr lang="en-US" sz="1600" dirty="0" smtClean="0"/>
              <a:t>Yell for help. Go to the nearest sink or eye wash station and rinse your face quickly with the goggles still on. Then remove the goggles and rinse your face again. </a:t>
            </a:r>
          </a:p>
          <a:p>
            <a:pPr lvl="0">
              <a:buNone/>
            </a:pPr>
            <a:endParaRPr lang="en-US" sz="1600" b="1" dirty="0" smtClean="0"/>
          </a:p>
          <a:p>
            <a:pPr lvl="0">
              <a:buNone/>
            </a:pPr>
            <a:r>
              <a:rPr lang="en-US" sz="1600" b="1" dirty="0" smtClean="0">
                <a:solidFill>
                  <a:srgbClr val="FF0000"/>
                </a:solidFill>
              </a:rPr>
              <a:t>Chemical </a:t>
            </a:r>
            <a:r>
              <a:rPr lang="en-US" sz="1600" b="1" dirty="0">
                <a:solidFill>
                  <a:srgbClr val="FF0000"/>
                </a:solidFill>
              </a:rPr>
              <a:t>splash or broken glass in your face, goggles </a:t>
            </a:r>
            <a:r>
              <a:rPr lang="en-US" sz="1600" b="1" dirty="0" smtClean="0">
                <a:solidFill>
                  <a:srgbClr val="FF0000"/>
                </a:solidFill>
              </a:rPr>
              <a:t>off: </a:t>
            </a:r>
            <a:r>
              <a:rPr lang="en-US" sz="1600" dirty="0" smtClean="0"/>
              <a:t>If </a:t>
            </a:r>
            <a:r>
              <a:rPr lang="en-US" sz="1600" dirty="0"/>
              <a:t>this sort of accident happens, you may not be able to see well enough to go to the </a:t>
            </a:r>
            <a:r>
              <a:rPr lang="en-US" sz="1600" dirty="0" smtClean="0"/>
              <a:t>nearest sink or eye </a:t>
            </a:r>
            <a:r>
              <a:rPr lang="en-US" sz="1600" dirty="0"/>
              <a:t>wash station on your own. </a:t>
            </a:r>
            <a:r>
              <a:rPr lang="en-US" sz="1600" b="1" dirty="0">
                <a:solidFill>
                  <a:srgbClr val="FF0000"/>
                </a:solidFill>
              </a:rPr>
              <a:t>YELL LOUDLY FOR HELP </a:t>
            </a:r>
            <a:r>
              <a:rPr lang="en-US" sz="1600" dirty="0"/>
              <a:t>and cooperate with anyone who comes to your aid. </a:t>
            </a:r>
          </a:p>
          <a:p>
            <a:pPr lvl="0">
              <a:buNone/>
            </a:pPr>
            <a:endParaRPr lang="en-US" sz="1600" b="1" dirty="0" smtClean="0"/>
          </a:p>
          <a:p>
            <a:pPr lvl="0">
              <a:buNone/>
            </a:pPr>
            <a:r>
              <a:rPr lang="en-US" sz="1600" b="1" dirty="0" smtClean="0">
                <a:solidFill>
                  <a:srgbClr val="FF0000"/>
                </a:solidFill>
              </a:rPr>
              <a:t>Large </a:t>
            </a:r>
            <a:r>
              <a:rPr lang="en-US" sz="1600" b="1" dirty="0">
                <a:solidFill>
                  <a:srgbClr val="FF0000"/>
                </a:solidFill>
              </a:rPr>
              <a:t>splash of dangerous chemical on your clothing and/or </a:t>
            </a:r>
            <a:r>
              <a:rPr lang="en-US" sz="1600" b="1" dirty="0" smtClean="0">
                <a:solidFill>
                  <a:srgbClr val="FF0000"/>
                </a:solidFill>
              </a:rPr>
              <a:t>body:  </a:t>
            </a:r>
            <a:r>
              <a:rPr lang="en-US" sz="1600" dirty="0" smtClean="0"/>
              <a:t>Quickly </a:t>
            </a:r>
            <a:r>
              <a:rPr lang="en-US" sz="1600" dirty="0"/>
              <a:t>follow this procedure while continuously YELLING FOR HELP: </a:t>
            </a:r>
          </a:p>
          <a:p>
            <a:pPr lvl="1"/>
            <a:r>
              <a:rPr lang="en-US" sz="1600" dirty="0"/>
              <a:t>A.</a:t>
            </a:r>
            <a:r>
              <a:rPr lang="en-US" sz="1600" b="1" dirty="0"/>
              <a:t> Move away from the area where the spill occurred (you don't want to get more chemical on you).</a:t>
            </a:r>
            <a:r>
              <a:rPr lang="en-US" sz="1600" dirty="0"/>
              <a:t> </a:t>
            </a:r>
          </a:p>
          <a:p>
            <a:pPr lvl="1"/>
            <a:r>
              <a:rPr lang="en-US" sz="1600" dirty="0"/>
              <a:t>B.</a:t>
            </a:r>
            <a:r>
              <a:rPr lang="en-US" sz="1600" b="1" dirty="0"/>
              <a:t> CALL </a:t>
            </a:r>
            <a:r>
              <a:rPr lang="en-US" sz="1600" b="1" dirty="0">
                <a:solidFill>
                  <a:srgbClr val="FF0000"/>
                </a:solidFill>
              </a:rPr>
              <a:t>LOUDLY</a:t>
            </a:r>
            <a:r>
              <a:rPr lang="en-US" sz="1600" b="1" dirty="0"/>
              <a:t> FOR HELP and to warn others to stay away from the spill!</a:t>
            </a:r>
            <a:r>
              <a:rPr lang="en-US" sz="1600" dirty="0"/>
              <a:t> </a:t>
            </a:r>
          </a:p>
          <a:p>
            <a:pPr lvl="1"/>
            <a:r>
              <a:rPr lang="en-US" sz="1600" dirty="0"/>
              <a:t>C.</a:t>
            </a:r>
            <a:r>
              <a:rPr lang="en-US" sz="1600" b="1" dirty="0"/>
              <a:t> Remove any contaminated clothing.</a:t>
            </a:r>
            <a:r>
              <a:rPr lang="en-US" sz="1600" dirty="0"/>
              <a:t> </a:t>
            </a:r>
          </a:p>
          <a:p>
            <a:pPr lvl="1"/>
            <a:r>
              <a:rPr lang="en-US" sz="1600" dirty="0"/>
              <a:t>D.</a:t>
            </a:r>
            <a:r>
              <a:rPr lang="en-US" sz="1600" b="1" dirty="0"/>
              <a:t> Use the safety shower. (The treatment for chemical exposure is 15 minutes under cold running water, or as long as you can stand it.)</a:t>
            </a:r>
            <a:r>
              <a:rPr lang="en-US" sz="1600" dirty="0"/>
              <a:t> </a:t>
            </a:r>
          </a:p>
          <a:p>
            <a:pPr lvl="0">
              <a:buNone/>
            </a:pPr>
            <a:endParaRPr lang="en-US" sz="1600" b="1" dirty="0" smtClean="0"/>
          </a:p>
        </p:txBody>
      </p:sp>
      <p:pic>
        <p:nvPicPr>
          <p:cNvPr id="4" name="Picture 4" descr="http://www.bigsafety.com.au/images/se870%20running.jpg"/>
          <p:cNvPicPr>
            <a:picLocks noChangeAspect="1" noChangeArrowheads="1"/>
          </p:cNvPicPr>
          <p:nvPr/>
        </p:nvPicPr>
        <p:blipFill>
          <a:blip r:embed="rId2" cstate="print"/>
          <a:srcRect/>
          <a:stretch>
            <a:fillRect/>
          </a:stretch>
        </p:blipFill>
        <p:spPr bwMode="auto">
          <a:xfrm>
            <a:off x="6324600" y="3276600"/>
            <a:ext cx="2490061" cy="2852691"/>
          </a:xfrm>
          <a:prstGeom prst="rect">
            <a:avLst/>
          </a:prstGeom>
          <a:noFill/>
        </p:spPr>
      </p:pic>
      <p:pic>
        <p:nvPicPr>
          <p:cNvPr id="5" name="Picture 2" descr="Use this sign to indicate the location of an eyewash station.">
            <a:hlinkClick r:id="rId3" tooltip="View Full-Size"/>
          </p:cNvPr>
          <p:cNvPicPr>
            <a:picLocks noChangeAspect="1" noChangeArrowheads="1"/>
          </p:cNvPicPr>
          <p:nvPr/>
        </p:nvPicPr>
        <p:blipFill>
          <a:blip r:embed="rId4" cstate="print"/>
          <a:srcRect/>
          <a:stretch>
            <a:fillRect/>
          </a:stretch>
        </p:blipFill>
        <p:spPr bwMode="auto">
          <a:xfrm>
            <a:off x="6705600" y="609600"/>
            <a:ext cx="1752600" cy="1752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5943600" cy="5897563"/>
          </a:xfrm>
        </p:spPr>
        <p:txBody>
          <a:bodyPr>
            <a:noAutofit/>
          </a:bodyPr>
          <a:lstStyle/>
          <a:p>
            <a:pPr lvl="0">
              <a:buNone/>
            </a:pPr>
            <a:r>
              <a:rPr lang="en-US" sz="1800" b="1" dirty="0" smtClean="0">
                <a:solidFill>
                  <a:srgbClr val="FF0000"/>
                </a:solidFill>
              </a:rPr>
              <a:t>Small, confined fire:  </a:t>
            </a:r>
            <a:r>
              <a:rPr lang="en-US" sz="1800" dirty="0" smtClean="0"/>
              <a:t>If you have a small fire in a container, (for instance, a small beaker full of alcohol has caught fire) find something you can use as a lid for the container. When the container is covered, the fire will quickly burn itself out. Call the instructor for help. </a:t>
            </a:r>
          </a:p>
          <a:p>
            <a:pPr lvl="0">
              <a:buNone/>
            </a:pPr>
            <a:endParaRPr lang="en-US" sz="1800" b="1" dirty="0" smtClean="0"/>
          </a:p>
          <a:p>
            <a:pPr lvl="0">
              <a:buNone/>
            </a:pPr>
            <a:endParaRPr lang="en-US" sz="1800" b="1" dirty="0" smtClean="0"/>
          </a:p>
          <a:p>
            <a:pPr lvl="0">
              <a:buNone/>
            </a:pPr>
            <a:r>
              <a:rPr lang="en-US" sz="1800" b="1" dirty="0" smtClean="0">
                <a:solidFill>
                  <a:srgbClr val="FF0000"/>
                </a:solidFill>
              </a:rPr>
              <a:t>Small, open fire</a:t>
            </a:r>
            <a:r>
              <a:rPr lang="en-US" sz="1800" dirty="0" smtClean="0">
                <a:solidFill>
                  <a:srgbClr val="FF0000"/>
                </a:solidFill>
              </a:rPr>
              <a:t> : </a:t>
            </a:r>
            <a:r>
              <a:rPr lang="en-US" sz="1800" dirty="0" smtClean="0"/>
              <a:t>If you have a small fire which is not in a container, move away from the fire and </a:t>
            </a:r>
            <a:r>
              <a:rPr lang="en-US" sz="1800" b="1" dirty="0" smtClean="0">
                <a:solidFill>
                  <a:srgbClr val="FF0000"/>
                </a:solidFill>
              </a:rPr>
              <a:t>SHOUT</a:t>
            </a:r>
            <a:r>
              <a:rPr lang="en-US" sz="1800" dirty="0" smtClean="0"/>
              <a:t> FOR HELP! You can use a fire extinguisher to put the fire out. </a:t>
            </a:r>
          </a:p>
          <a:p>
            <a:pPr lvl="0">
              <a:buNone/>
            </a:pPr>
            <a:endParaRPr lang="en-US" sz="1800" dirty="0" smtClean="0"/>
          </a:p>
          <a:p>
            <a:pPr lvl="0">
              <a:buNone/>
            </a:pPr>
            <a:r>
              <a:rPr lang="en-US" sz="1800" dirty="0" smtClean="0"/>
              <a:t>If you ever need to use a fire extinguisher, remember the following (A) pull the pin, (B) aim to the side at first, (C) depress the handle, (D) sweep the spray from side to side across the BASE of the fire (where the fire meets the fuel), not just at the flames! When the fire is out, clean up the area! </a:t>
            </a:r>
          </a:p>
          <a:p>
            <a:pPr lvl="0">
              <a:buNone/>
            </a:pPr>
            <a:endParaRPr lang="en-US" sz="1800" dirty="0" smtClean="0"/>
          </a:p>
          <a:p>
            <a:pPr>
              <a:buNone/>
            </a:pPr>
            <a:r>
              <a:rPr lang="en-US" sz="1800" b="1" dirty="0" smtClean="0">
                <a:solidFill>
                  <a:srgbClr val="FF0000"/>
                </a:solidFill>
              </a:rPr>
              <a:t>Large fire</a:t>
            </a:r>
            <a:r>
              <a:rPr lang="en-US" sz="1800" dirty="0" smtClean="0">
                <a:solidFill>
                  <a:srgbClr val="FF0000"/>
                </a:solidFill>
              </a:rPr>
              <a:t>: </a:t>
            </a:r>
            <a:r>
              <a:rPr lang="en-US" sz="1800" dirty="0" smtClean="0"/>
              <a:t>SHOUT FOR HELP and leave the area immediately! The fire alarm will probably sound. When it does, evacuate the building and TELL EVERYONE YOU CAN, where the fire is. </a:t>
            </a:r>
          </a:p>
          <a:p>
            <a:pPr lvl="0">
              <a:buNone/>
            </a:pPr>
            <a:endParaRPr lang="en-US" sz="1800" dirty="0" smtClean="0"/>
          </a:p>
          <a:p>
            <a:endParaRPr lang="en-US" sz="1800" dirty="0" smtClean="0"/>
          </a:p>
          <a:p>
            <a:endParaRPr lang="en-US" sz="1800" dirty="0"/>
          </a:p>
        </p:txBody>
      </p:sp>
      <p:pic>
        <p:nvPicPr>
          <p:cNvPr id="57346" name="Picture 2" descr="http://0.tqn.com/d/chemistry/1/0/E/T/fire.jpg"/>
          <p:cNvPicPr>
            <a:picLocks noChangeAspect="1" noChangeArrowheads="1"/>
          </p:cNvPicPr>
          <p:nvPr/>
        </p:nvPicPr>
        <p:blipFill>
          <a:blip r:embed="rId2" cstate="print"/>
          <a:srcRect/>
          <a:stretch>
            <a:fillRect/>
          </a:stretch>
        </p:blipFill>
        <p:spPr bwMode="auto">
          <a:xfrm>
            <a:off x="6324600" y="1143000"/>
            <a:ext cx="2641600" cy="1981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724400" cy="6096000"/>
          </a:xfrm>
        </p:spPr>
        <p:txBody>
          <a:bodyPr>
            <a:normAutofit fontScale="55000" lnSpcReduction="20000"/>
          </a:bodyPr>
          <a:lstStyle/>
          <a:p>
            <a:pPr lvl="0">
              <a:buNone/>
            </a:pPr>
            <a:endParaRPr lang="en-US" b="1" dirty="0" smtClean="0"/>
          </a:p>
          <a:p>
            <a:pPr lvl="0">
              <a:buNone/>
            </a:pPr>
            <a:r>
              <a:rPr lang="en-US" b="1" dirty="0" smtClean="0">
                <a:solidFill>
                  <a:srgbClr val="FF0000"/>
                </a:solidFill>
              </a:rPr>
              <a:t>Your </a:t>
            </a:r>
            <a:r>
              <a:rPr lang="en-US" b="1" dirty="0">
                <a:solidFill>
                  <a:srgbClr val="FF0000"/>
                </a:solidFill>
              </a:rPr>
              <a:t>clothing on </a:t>
            </a:r>
            <a:r>
              <a:rPr lang="en-US" b="1" dirty="0" smtClean="0">
                <a:solidFill>
                  <a:srgbClr val="FF0000"/>
                </a:solidFill>
              </a:rPr>
              <a:t>fire</a:t>
            </a:r>
            <a:r>
              <a:rPr lang="en-US" dirty="0" smtClean="0">
                <a:solidFill>
                  <a:srgbClr val="FF0000"/>
                </a:solidFill>
              </a:rPr>
              <a:t>: </a:t>
            </a:r>
            <a:r>
              <a:rPr lang="en-US" dirty="0" smtClean="0"/>
              <a:t>Don't </a:t>
            </a:r>
            <a:r>
              <a:rPr lang="en-US" dirty="0"/>
              <a:t>run! It will only fan the flames and make the fire worse! Instead, you should </a:t>
            </a:r>
            <a:r>
              <a:rPr lang="en-US" b="1" dirty="0"/>
              <a:t>STOP</a:t>
            </a:r>
            <a:r>
              <a:rPr lang="en-US" dirty="0"/>
              <a:t> moving, </a:t>
            </a:r>
            <a:r>
              <a:rPr lang="en-US" b="1" dirty="0"/>
              <a:t>DROP</a:t>
            </a:r>
            <a:r>
              <a:rPr lang="en-US" dirty="0"/>
              <a:t> to the ground (lie down!), and </a:t>
            </a:r>
            <a:r>
              <a:rPr lang="en-US" b="1" dirty="0"/>
              <a:t>ROLL</a:t>
            </a:r>
            <a:r>
              <a:rPr lang="en-US" dirty="0"/>
              <a:t> on the ground to squash out the flames! </a:t>
            </a:r>
            <a:r>
              <a:rPr lang="en-US" b="1" dirty="0"/>
              <a:t>YELL </a:t>
            </a:r>
            <a:r>
              <a:rPr lang="en-US" dirty="0"/>
              <a:t>continuously</a:t>
            </a:r>
            <a:r>
              <a:rPr lang="en-US" b="1" dirty="0" smtClean="0"/>
              <a:t>!  </a:t>
            </a:r>
            <a:r>
              <a:rPr lang="en-US" b="1" dirty="0" smtClean="0">
                <a:solidFill>
                  <a:srgbClr val="FF0000"/>
                </a:solidFill>
              </a:rPr>
              <a:t>We also have fire blankets in the laboratory for this purpose.</a:t>
            </a:r>
          </a:p>
          <a:p>
            <a:pPr lvl="0">
              <a:buNone/>
            </a:pPr>
            <a:endParaRPr lang="en-US" dirty="0">
              <a:solidFill>
                <a:srgbClr val="FF0000"/>
              </a:solidFill>
            </a:endParaRPr>
          </a:p>
          <a:p>
            <a:pPr>
              <a:buNone/>
            </a:pPr>
            <a:r>
              <a:rPr lang="en-US" dirty="0" smtClean="0">
                <a:solidFill>
                  <a:srgbClr val="FF0000"/>
                </a:solidFill>
              </a:rPr>
              <a:t>	</a:t>
            </a:r>
            <a:r>
              <a:rPr lang="en-US" dirty="0" smtClean="0"/>
              <a:t>Fire blankets can also be used to put out fires on equipment.  Just drop the blanket on top of the fire.</a:t>
            </a:r>
          </a:p>
          <a:p>
            <a:pPr>
              <a:buNone/>
            </a:pPr>
            <a:endParaRPr lang="en-US" dirty="0" smtClean="0">
              <a:solidFill>
                <a:srgbClr val="FF0000"/>
              </a:solidFill>
            </a:endParaRPr>
          </a:p>
          <a:p>
            <a:pPr>
              <a:buNone/>
            </a:pPr>
            <a:r>
              <a:rPr lang="en-US" dirty="0" smtClean="0">
                <a:solidFill>
                  <a:srgbClr val="FF0000"/>
                </a:solidFill>
              </a:rPr>
              <a:t>Note</a:t>
            </a:r>
            <a:r>
              <a:rPr lang="en-US" dirty="0">
                <a:solidFill>
                  <a:srgbClr val="FF0000"/>
                </a:solidFill>
              </a:rPr>
              <a:t>: </a:t>
            </a:r>
            <a:r>
              <a:rPr lang="en-US" dirty="0"/>
              <a:t>If you want to help a person who is in this sort of trouble, don't use a fire extinguisher! You must never use a fire extinguisher on a human being. The chemicals in the extinguisher can be harmful!  </a:t>
            </a:r>
          </a:p>
          <a:p>
            <a:pPr lvl="0">
              <a:buNone/>
            </a:pPr>
            <a:endParaRPr lang="en-US" b="1" dirty="0" smtClean="0"/>
          </a:p>
          <a:p>
            <a:pPr lvl="0">
              <a:buNone/>
            </a:pPr>
            <a:r>
              <a:rPr lang="en-US" b="1" dirty="0" smtClean="0">
                <a:solidFill>
                  <a:srgbClr val="FF0000"/>
                </a:solidFill>
              </a:rPr>
              <a:t>Fire Alarm</a:t>
            </a:r>
            <a:r>
              <a:rPr lang="en-US" dirty="0" smtClean="0">
                <a:solidFill>
                  <a:srgbClr val="FF0000"/>
                </a:solidFill>
              </a:rPr>
              <a:t>: </a:t>
            </a:r>
            <a:r>
              <a:rPr lang="en-US" b="1" dirty="0" smtClean="0"/>
              <a:t>If </a:t>
            </a:r>
            <a:r>
              <a:rPr lang="en-US" b="1" dirty="0"/>
              <a:t>a fire alarm sounds you must evacuate the building immediately</a:t>
            </a:r>
            <a:r>
              <a:rPr lang="en-US" b="1" dirty="0" smtClean="0"/>
              <a:t>! (follow Campus emergency procedures)</a:t>
            </a:r>
            <a:endParaRPr lang="en-US" dirty="0"/>
          </a:p>
          <a:p>
            <a:endParaRPr lang="en-US" dirty="0"/>
          </a:p>
        </p:txBody>
      </p:sp>
      <p:pic>
        <p:nvPicPr>
          <p:cNvPr id="12290" name="Picture 2" descr="http://www.creswickwool.com.au/media/images/4922176480999_blanket_drive_02.jpg"/>
          <p:cNvPicPr>
            <a:picLocks noChangeAspect="1" noChangeArrowheads="1"/>
          </p:cNvPicPr>
          <p:nvPr/>
        </p:nvPicPr>
        <p:blipFill>
          <a:blip r:embed="rId2" cstate="print"/>
          <a:srcRect/>
          <a:stretch>
            <a:fillRect/>
          </a:stretch>
        </p:blipFill>
        <p:spPr bwMode="auto">
          <a:xfrm>
            <a:off x="5791200" y="1524000"/>
            <a:ext cx="2743200" cy="2743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600" dirty="0" smtClean="0"/>
              <a:t>To evacuate the lab properly, you should quickly and calmly do the following: </a:t>
            </a:r>
            <a:endParaRPr lang="en-US" sz="3600" dirty="0"/>
          </a:p>
        </p:txBody>
      </p:sp>
      <p:sp>
        <p:nvSpPr>
          <p:cNvPr id="3" name="Content Placeholder 2"/>
          <p:cNvSpPr>
            <a:spLocks noGrp="1"/>
          </p:cNvSpPr>
          <p:nvPr>
            <p:ph idx="1"/>
          </p:nvPr>
        </p:nvSpPr>
        <p:spPr>
          <a:xfrm>
            <a:off x="457200" y="1295400"/>
            <a:ext cx="8229600" cy="5562600"/>
          </a:xfrm>
        </p:spPr>
        <p:txBody>
          <a:bodyPr>
            <a:normAutofit fontScale="77500" lnSpcReduction="20000"/>
          </a:bodyPr>
          <a:lstStyle/>
          <a:p>
            <a:r>
              <a:rPr lang="en-US" b="1" dirty="0" smtClean="0">
                <a:solidFill>
                  <a:srgbClr val="FF0000"/>
                </a:solidFill>
              </a:rPr>
              <a:t>Turn </a:t>
            </a:r>
            <a:r>
              <a:rPr lang="en-US" b="1" dirty="0">
                <a:solidFill>
                  <a:srgbClr val="FF0000"/>
                </a:solidFill>
              </a:rPr>
              <a:t>off all flames and unplug any hot plates or other electric equipment you are using.</a:t>
            </a:r>
            <a:r>
              <a:rPr lang="en-US" dirty="0">
                <a:solidFill>
                  <a:srgbClr val="FF0000"/>
                </a:solidFill>
              </a:rPr>
              <a:t> </a:t>
            </a:r>
            <a:endParaRPr lang="en-US" dirty="0" smtClean="0">
              <a:solidFill>
                <a:srgbClr val="FF0000"/>
              </a:solidFill>
            </a:endParaRPr>
          </a:p>
          <a:p>
            <a:r>
              <a:rPr lang="en-US" dirty="0" smtClean="0"/>
              <a:t>Follow the instructions provided by your instructor.</a:t>
            </a:r>
          </a:p>
          <a:p>
            <a:r>
              <a:rPr lang="en-US" dirty="0" smtClean="0"/>
              <a:t>Get </a:t>
            </a:r>
            <a:r>
              <a:rPr lang="en-US" dirty="0"/>
              <a:t>your </a:t>
            </a:r>
            <a:r>
              <a:rPr lang="en-US" dirty="0" smtClean="0"/>
              <a:t>stuff if time allows: Take </a:t>
            </a:r>
            <a:r>
              <a:rPr lang="en-US" dirty="0"/>
              <a:t>your book bag, purse, car keys, etc. with you. We never know whether the evacuation will last for 5 minutes or 5 hours. You don't want to become stranded on campus!  </a:t>
            </a:r>
            <a:endParaRPr lang="en-US" dirty="0" smtClean="0"/>
          </a:p>
          <a:p>
            <a:r>
              <a:rPr lang="en-US" dirty="0" smtClean="0"/>
              <a:t>Walk </a:t>
            </a:r>
            <a:r>
              <a:rPr lang="en-US" dirty="0"/>
              <a:t>calmly out the door, down the hall, down the </a:t>
            </a:r>
            <a:r>
              <a:rPr lang="en-US" i="1" dirty="0"/>
              <a:t>stairs</a:t>
            </a:r>
            <a:r>
              <a:rPr lang="en-US" dirty="0"/>
              <a:t> (elevators should not be used during an emergency unless you are handicapped), out the door and away from the </a:t>
            </a:r>
            <a:r>
              <a:rPr lang="en-US" dirty="0" smtClean="0"/>
              <a:t>building.</a:t>
            </a:r>
          </a:p>
          <a:p>
            <a:r>
              <a:rPr lang="en-US" dirty="0" smtClean="0"/>
              <a:t>In case of a weather emergency, all students and instructors should proceed to the basement of the building.</a:t>
            </a:r>
            <a:endParaRPr lang="en-US" dirty="0"/>
          </a:p>
          <a:p>
            <a:r>
              <a:rPr lang="en-US" dirty="0" smtClean="0"/>
              <a:t>For information about other types of emergencies please see the Campus Security website at </a:t>
            </a:r>
            <a:r>
              <a:rPr lang="en-US" dirty="0" smtClean="0">
                <a:hlinkClick r:id="rId2"/>
              </a:rPr>
              <a:t>http://www.lorainccc.edu/Campus+Security/</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792162"/>
          </a:xfrm>
        </p:spPr>
        <p:txBody>
          <a:bodyPr>
            <a:normAutofit/>
          </a:bodyPr>
          <a:lstStyle/>
          <a:p>
            <a:r>
              <a:rPr lang="en-US" sz="3600" b="1" dirty="0"/>
              <a:t>What to Do in Case of an Injury or </a:t>
            </a:r>
            <a:r>
              <a:rPr lang="en-US" sz="3600" b="1" dirty="0" smtClean="0"/>
              <a:t>Illness:</a:t>
            </a:r>
            <a:endParaRPr lang="en-US" sz="3600" dirty="0"/>
          </a:p>
        </p:txBody>
      </p:sp>
      <p:sp>
        <p:nvSpPr>
          <p:cNvPr id="3" name="Content Placeholder 2"/>
          <p:cNvSpPr>
            <a:spLocks noGrp="1"/>
          </p:cNvSpPr>
          <p:nvPr>
            <p:ph idx="1"/>
          </p:nvPr>
        </p:nvSpPr>
        <p:spPr>
          <a:xfrm>
            <a:off x="457200" y="685800"/>
            <a:ext cx="8229600" cy="6019800"/>
          </a:xfrm>
        </p:spPr>
        <p:txBody>
          <a:bodyPr>
            <a:noAutofit/>
          </a:bodyPr>
          <a:lstStyle/>
          <a:p>
            <a:pPr lvl="0">
              <a:buNone/>
            </a:pPr>
            <a:r>
              <a:rPr lang="en-US" sz="2000" b="1" dirty="0">
                <a:solidFill>
                  <a:srgbClr val="FF0000"/>
                </a:solidFill>
              </a:rPr>
              <a:t>Small </a:t>
            </a:r>
            <a:r>
              <a:rPr lang="en-US" sz="2000" b="1" dirty="0" smtClean="0">
                <a:solidFill>
                  <a:srgbClr val="FF0000"/>
                </a:solidFill>
              </a:rPr>
              <a:t>cut</a:t>
            </a:r>
            <a:r>
              <a:rPr lang="en-US" sz="2000" dirty="0" smtClean="0">
                <a:solidFill>
                  <a:srgbClr val="FF0000"/>
                </a:solidFill>
              </a:rPr>
              <a:t>: </a:t>
            </a:r>
            <a:r>
              <a:rPr lang="en-US" sz="2000" dirty="0" smtClean="0"/>
              <a:t>Tell </a:t>
            </a:r>
            <a:r>
              <a:rPr lang="en-US" sz="2000" dirty="0"/>
              <a:t>your instructor, and let your instructor look at the injury. Wash the injury thoroughly with water. If the injury is minor, you may use the first aid kit in the laboratory. </a:t>
            </a:r>
            <a:r>
              <a:rPr lang="en-US" sz="2000" dirty="0" smtClean="0"/>
              <a:t>If </a:t>
            </a:r>
            <a:r>
              <a:rPr lang="en-US" sz="2000" dirty="0"/>
              <a:t>your injury still hurts so badly that you can't finish the experiment, then you may be escorted to </a:t>
            </a:r>
            <a:r>
              <a:rPr lang="en-US" sz="2000" dirty="0" smtClean="0"/>
              <a:t>a health care provider so the cut can </a:t>
            </a:r>
            <a:r>
              <a:rPr lang="en-US" sz="2000" dirty="0"/>
              <a:t>be treated. </a:t>
            </a:r>
            <a:r>
              <a:rPr lang="en-US" sz="2000" dirty="0" smtClean="0"/>
              <a:t> The Campus Security will be called and, if transportation cannot be arranged, an EMS unit will be called.</a:t>
            </a:r>
            <a:endParaRPr lang="en-US" sz="2000" dirty="0"/>
          </a:p>
          <a:p>
            <a:pPr lvl="0">
              <a:buNone/>
            </a:pPr>
            <a:endParaRPr lang="en-US" sz="2000" b="1" dirty="0" smtClean="0"/>
          </a:p>
          <a:p>
            <a:pPr lvl="0">
              <a:buNone/>
            </a:pPr>
            <a:endParaRPr lang="en-US" sz="2000" b="1" dirty="0" smtClean="0"/>
          </a:p>
          <a:p>
            <a:pPr lvl="0">
              <a:buNone/>
            </a:pPr>
            <a:r>
              <a:rPr lang="en-US" sz="2000" b="1" dirty="0" smtClean="0">
                <a:solidFill>
                  <a:srgbClr val="FF0000"/>
                </a:solidFill>
              </a:rPr>
              <a:t>Large cut</a:t>
            </a:r>
            <a:r>
              <a:rPr lang="en-US" sz="2000" dirty="0" smtClean="0">
                <a:solidFill>
                  <a:srgbClr val="FF0000"/>
                </a:solidFill>
              </a:rPr>
              <a:t>: </a:t>
            </a:r>
            <a:r>
              <a:rPr lang="en-US" sz="2000" dirty="0" smtClean="0"/>
              <a:t>Tell </a:t>
            </a:r>
            <a:r>
              <a:rPr lang="en-US" sz="2000" dirty="0"/>
              <a:t>your instructor, and let your instructor look at the injury. To stop or slow down bleeding, apply pressure to the wound. If the wound is very large or there is glass or other foreign matter in the wound, then apply pressure around the arm or leg (between the body's torso and the injury) to slow the bleeding. In all cases, a large cut must be attended to by medical professionals! </a:t>
            </a:r>
            <a:r>
              <a:rPr lang="en-US" sz="2000" dirty="0" smtClean="0"/>
              <a:t>The Campus Security will be called and, if transportation cannot be arranged, an EMS unit will be called.</a:t>
            </a:r>
            <a:endParaRPr lang="en-US" sz="2000" dirty="0"/>
          </a:p>
          <a:p>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rmAutofit fontScale="85000" lnSpcReduction="20000"/>
          </a:bodyPr>
          <a:lstStyle/>
          <a:p>
            <a:pPr lvl="0">
              <a:buNone/>
            </a:pPr>
            <a:r>
              <a:rPr lang="en-US" b="1" dirty="0">
                <a:solidFill>
                  <a:srgbClr val="FF0000"/>
                </a:solidFill>
              </a:rPr>
              <a:t>Small </a:t>
            </a:r>
            <a:r>
              <a:rPr lang="en-US" b="1" dirty="0" smtClean="0">
                <a:solidFill>
                  <a:srgbClr val="FF0000"/>
                </a:solidFill>
              </a:rPr>
              <a:t>burn</a:t>
            </a:r>
            <a:r>
              <a:rPr lang="en-US" dirty="0" smtClean="0">
                <a:solidFill>
                  <a:srgbClr val="FF0000"/>
                </a:solidFill>
              </a:rPr>
              <a:t>: </a:t>
            </a:r>
            <a:r>
              <a:rPr lang="en-US" dirty="0" smtClean="0"/>
              <a:t>Tell </a:t>
            </a:r>
            <a:r>
              <a:rPr lang="en-US" dirty="0"/>
              <a:t>your instructor, and let your instructor look at the injury. Chemical burns and heat burns should both be treated with lots of cold running water. </a:t>
            </a:r>
            <a:r>
              <a:rPr lang="en-US" i="1" dirty="0">
                <a:solidFill>
                  <a:srgbClr val="FF0000"/>
                </a:solidFill>
              </a:rPr>
              <a:t>Never put anything but cold water on a burn!</a:t>
            </a:r>
            <a:r>
              <a:rPr lang="en-US" dirty="0"/>
              <a:t> Doctors often have to remove ointments because they retard healing! After this treatment, if the burn still hurts badly enough that you cannot complete the </a:t>
            </a:r>
            <a:r>
              <a:rPr lang="en-US" dirty="0" smtClean="0"/>
              <a:t>experiment, the Campus Security will be called and, if transportation cannot be arranged, an EMS unit will be called.</a:t>
            </a:r>
            <a:endParaRPr lang="en-US" dirty="0"/>
          </a:p>
          <a:p>
            <a:pPr lvl="0">
              <a:buNone/>
            </a:pPr>
            <a:endParaRPr lang="en-US" b="1" dirty="0" smtClean="0">
              <a:solidFill>
                <a:srgbClr val="FF0000"/>
              </a:solidFill>
            </a:endParaRPr>
          </a:p>
          <a:p>
            <a:pPr lvl="0">
              <a:buNone/>
            </a:pPr>
            <a:r>
              <a:rPr lang="en-US" b="1" dirty="0" smtClean="0">
                <a:solidFill>
                  <a:srgbClr val="FF0000"/>
                </a:solidFill>
              </a:rPr>
              <a:t>Large burn: </a:t>
            </a:r>
            <a:r>
              <a:rPr lang="en-US" dirty="0" smtClean="0"/>
              <a:t>In </a:t>
            </a:r>
            <a:r>
              <a:rPr lang="en-US" dirty="0"/>
              <a:t>all cases, a large burn must be attended to by medical professionals! Tell your instructor, and let your instructor look at the injury. </a:t>
            </a:r>
            <a:r>
              <a:rPr lang="en-US" dirty="0" smtClean="0"/>
              <a:t>The Campus Security will be called and, if transportation cannot be arranged, an EMS unit will be called.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72200"/>
          </a:xfrm>
        </p:spPr>
        <p:txBody>
          <a:bodyPr>
            <a:normAutofit/>
          </a:bodyPr>
          <a:lstStyle/>
          <a:p>
            <a:pPr lvl="0">
              <a:buNone/>
            </a:pPr>
            <a:r>
              <a:rPr lang="en-US" b="1" dirty="0" smtClean="0">
                <a:solidFill>
                  <a:srgbClr val="FF0000"/>
                </a:solidFill>
              </a:rPr>
              <a:t>Fainting</a:t>
            </a:r>
            <a:r>
              <a:rPr lang="en-US" dirty="0" smtClean="0">
                <a:solidFill>
                  <a:srgbClr val="FF0000"/>
                </a:solidFill>
              </a:rPr>
              <a:t>: </a:t>
            </a:r>
            <a:r>
              <a:rPr lang="en-US" dirty="0" smtClean="0"/>
              <a:t>In </a:t>
            </a:r>
            <a:r>
              <a:rPr lang="en-US" dirty="0"/>
              <a:t>all cases, </a:t>
            </a:r>
            <a:r>
              <a:rPr lang="en-US" dirty="0" smtClean="0"/>
              <a:t>Campus Security and an EMS team </a:t>
            </a:r>
            <a:r>
              <a:rPr lang="en-US" dirty="0"/>
              <a:t>will be called! If you feel like you might faint, please </a:t>
            </a:r>
            <a:r>
              <a:rPr lang="en-US" dirty="0" smtClean="0"/>
              <a:t>notify your instructor or lab partner before </a:t>
            </a:r>
            <a:r>
              <a:rPr lang="en-US" dirty="0"/>
              <a:t>it is too late. You can usually lie down there, and you may avoid the expense of calling for emergency help. </a:t>
            </a:r>
            <a:endParaRPr lang="en-US" dirty="0" smtClean="0"/>
          </a:p>
          <a:p>
            <a:pPr lvl="0">
              <a:buNone/>
            </a:pPr>
            <a:endParaRPr lang="en-US" dirty="0"/>
          </a:p>
          <a:p>
            <a:pPr lvl="0">
              <a:buNone/>
            </a:pPr>
            <a:r>
              <a:rPr lang="en-US" b="1" dirty="0">
                <a:solidFill>
                  <a:srgbClr val="FF0000"/>
                </a:solidFill>
              </a:rPr>
              <a:t>Breathing </a:t>
            </a:r>
            <a:r>
              <a:rPr lang="en-US" b="1" dirty="0" smtClean="0">
                <a:solidFill>
                  <a:srgbClr val="FF0000"/>
                </a:solidFill>
              </a:rPr>
              <a:t>difficulties</a:t>
            </a:r>
            <a:r>
              <a:rPr lang="en-US" dirty="0" smtClean="0">
                <a:solidFill>
                  <a:srgbClr val="FF0000"/>
                </a:solidFill>
              </a:rPr>
              <a:t>: </a:t>
            </a:r>
            <a:r>
              <a:rPr lang="en-US" dirty="0" smtClean="0"/>
              <a:t>In </a:t>
            </a:r>
            <a:r>
              <a:rPr lang="en-US" dirty="0"/>
              <a:t>all cases, </a:t>
            </a:r>
            <a:r>
              <a:rPr lang="en-US" dirty="0" smtClean="0"/>
              <a:t>the Campus Security will be called and, if transportation cannot be arranged to a medical care facility, an EMS unit will be called. </a:t>
            </a:r>
            <a:endParaRPr lang="en-US" dirty="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14600"/>
            <a:ext cx="8305800" cy="1143000"/>
          </a:xfrm>
        </p:spPr>
        <p:txBody>
          <a:bodyPr/>
          <a:lstStyle/>
          <a:p>
            <a:r>
              <a:rPr lang="en-US" dirty="0" smtClean="0"/>
              <a:t>Symbols in the lab…</a:t>
            </a:r>
            <a:endParaRPr lang="en-US" dirty="0"/>
          </a:p>
        </p:txBody>
      </p:sp>
      <p:grpSp>
        <p:nvGrpSpPr>
          <p:cNvPr id="3" name="Group 2"/>
          <p:cNvGrpSpPr/>
          <p:nvPr/>
        </p:nvGrpSpPr>
        <p:grpSpPr>
          <a:xfrm>
            <a:off x="0" y="0"/>
            <a:ext cx="9144000" cy="685800"/>
            <a:chOff x="0" y="0"/>
            <a:chExt cx="9144000" cy="685800"/>
          </a:xfrm>
        </p:grpSpPr>
        <p:sp>
          <p:nvSpPr>
            <p:cNvPr id="5" name="Rectangle 20"/>
            <p:cNvSpPr>
              <a:spLocks noChangeArrowheads="1"/>
            </p:cNvSpPr>
            <p:nvPr/>
          </p:nvSpPr>
          <p:spPr bwMode="auto">
            <a:xfrm>
              <a:off x="0" y="0"/>
              <a:ext cx="9144000" cy="685800"/>
            </a:xfrm>
            <a:prstGeom prst="rect">
              <a:avLst/>
            </a:prstGeom>
            <a:solidFill>
              <a:srgbClr val="0033CC"/>
            </a:solidFill>
            <a:ln w="9525" algn="ctr">
              <a:noFill/>
              <a:miter lim="800000"/>
              <a:headEnd/>
              <a:tailEnd/>
            </a:ln>
            <a:effectLst/>
          </p:spPr>
          <p:txBody>
            <a:bodyPr wrap="none" anchor="ctr"/>
            <a:lstStyle/>
            <a:p>
              <a:endParaRPr lang="en-US" dirty="0"/>
            </a:p>
          </p:txBody>
        </p:sp>
        <p:pic>
          <p:nvPicPr>
            <p:cNvPr id="6" name="Picture 5" descr="Logo white.gif"/>
            <p:cNvPicPr>
              <a:picLocks noChangeAspect="1"/>
            </p:cNvPicPr>
            <p:nvPr/>
          </p:nvPicPr>
          <p:blipFill>
            <a:blip r:embed="rId2" cstate="print"/>
            <a:stretch>
              <a:fillRect/>
            </a:stretch>
          </p:blipFill>
          <p:spPr>
            <a:xfrm>
              <a:off x="106681" y="155448"/>
              <a:ext cx="2001754" cy="4191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295400"/>
            <a:ext cx="2438400" cy="457200"/>
          </a:xfrm>
        </p:spPr>
        <p:txBody>
          <a:bodyPr>
            <a:normAutofit fontScale="77500" lnSpcReduction="20000"/>
          </a:bodyPr>
          <a:lstStyle/>
          <a:p>
            <a:pPr>
              <a:buNone/>
            </a:pPr>
            <a:r>
              <a:rPr lang="en-US" dirty="0" smtClean="0"/>
              <a:t>Eyewash Station</a:t>
            </a:r>
            <a:endParaRPr lang="en-US" dirty="0"/>
          </a:p>
        </p:txBody>
      </p:sp>
      <p:pic>
        <p:nvPicPr>
          <p:cNvPr id="23554" name="Picture 2" descr="Use this sign to indicate the location of an eyewash station.">
            <a:hlinkClick r:id="rId2" tooltip="View Full-Size"/>
          </p:cNvPr>
          <p:cNvPicPr>
            <a:picLocks noChangeAspect="1" noChangeArrowheads="1"/>
          </p:cNvPicPr>
          <p:nvPr/>
        </p:nvPicPr>
        <p:blipFill>
          <a:blip r:embed="rId3" cstate="print"/>
          <a:srcRect/>
          <a:stretch>
            <a:fillRect/>
          </a:stretch>
        </p:blipFill>
        <p:spPr bwMode="auto">
          <a:xfrm>
            <a:off x="304800" y="914400"/>
            <a:ext cx="1752600" cy="1752600"/>
          </a:xfrm>
          <a:prstGeom prst="rect">
            <a:avLst/>
          </a:prstGeom>
          <a:noFill/>
        </p:spPr>
      </p:pic>
      <p:pic>
        <p:nvPicPr>
          <p:cNvPr id="6" name="Picture 2" descr="This is the sign or symbol for a safety shower.">
            <a:hlinkClick r:id="rId4" tooltip="View Full-Size"/>
          </p:cNvPr>
          <p:cNvPicPr>
            <a:picLocks noChangeAspect="1" noChangeArrowheads="1"/>
          </p:cNvPicPr>
          <p:nvPr/>
        </p:nvPicPr>
        <p:blipFill>
          <a:blip r:embed="rId5" cstate="print"/>
          <a:srcRect/>
          <a:stretch>
            <a:fillRect/>
          </a:stretch>
        </p:blipFill>
        <p:spPr bwMode="auto">
          <a:xfrm>
            <a:off x="228600" y="2743200"/>
            <a:ext cx="1752600" cy="1752600"/>
          </a:xfrm>
          <a:prstGeom prst="rect">
            <a:avLst/>
          </a:prstGeom>
          <a:noFill/>
        </p:spPr>
      </p:pic>
      <p:sp>
        <p:nvSpPr>
          <p:cNvPr id="7" name="Rectangle 6"/>
          <p:cNvSpPr/>
          <p:nvPr/>
        </p:nvSpPr>
        <p:spPr>
          <a:xfrm>
            <a:off x="2133600" y="3352800"/>
            <a:ext cx="1245597" cy="492443"/>
          </a:xfrm>
          <a:prstGeom prst="rect">
            <a:avLst/>
          </a:prstGeom>
        </p:spPr>
        <p:txBody>
          <a:bodyPr wrap="none">
            <a:spAutoFit/>
          </a:bodyPr>
          <a:lstStyle/>
          <a:p>
            <a:r>
              <a:rPr lang="en-US" sz="2600" dirty="0" smtClean="0"/>
              <a:t>Shower</a:t>
            </a:r>
            <a:endParaRPr lang="en-US" sz="2600" dirty="0"/>
          </a:p>
        </p:txBody>
      </p:sp>
      <p:pic>
        <p:nvPicPr>
          <p:cNvPr id="8" name="Picture 2" descr="Use this symbol to identify the location of a first aid station.">
            <a:hlinkClick r:id="rId6" tooltip="View Full-Size"/>
          </p:cNvPr>
          <p:cNvPicPr>
            <a:picLocks noChangeAspect="1" noChangeArrowheads="1"/>
          </p:cNvPicPr>
          <p:nvPr/>
        </p:nvPicPr>
        <p:blipFill>
          <a:blip r:embed="rId7" cstate="print"/>
          <a:srcRect/>
          <a:stretch>
            <a:fillRect/>
          </a:stretch>
        </p:blipFill>
        <p:spPr bwMode="auto">
          <a:xfrm>
            <a:off x="152400" y="4648200"/>
            <a:ext cx="1752600" cy="1752600"/>
          </a:xfrm>
          <a:prstGeom prst="rect">
            <a:avLst/>
          </a:prstGeom>
          <a:noFill/>
        </p:spPr>
      </p:pic>
      <p:sp>
        <p:nvSpPr>
          <p:cNvPr id="9" name="Content Placeholder 2"/>
          <p:cNvSpPr txBox="1">
            <a:spLocks/>
          </p:cNvSpPr>
          <p:nvPr/>
        </p:nvSpPr>
        <p:spPr>
          <a:xfrm>
            <a:off x="1981200" y="5334000"/>
            <a:ext cx="2438400" cy="457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First Aid</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2" descr="This sign indicates the location of a defibrillator or AED.">
            <a:hlinkClick r:id="rId8" tooltip="View Full-Size"/>
          </p:cNvPr>
          <p:cNvPicPr>
            <a:picLocks noChangeAspect="1" noChangeArrowheads="1"/>
          </p:cNvPicPr>
          <p:nvPr/>
        </p:nvPicPr>
        <p:blipFill>
          <a:blip r:embed="rId9" cstate="print"/>
          <a:srcRect/>
          <a:stretch>
            <a:fillRect/>
          </a:stretch>
        </p:blipFill>
        <p:spPr bwMode="auto">
          <a:xfrm>
            <a:off x="5029200" y="762000"/>
            <a:ext cx="1752600" cy="1752600"/>
          </a:xfrm>
          <a:prstGeom prst="rect">
            <a:avLst/>
          </a:prstGeom>
          <a:noFill/>
        </p:spPr>
      </p:pic>
      <p:sp>
        <p:nvSpPr>
          <p:cNvPr id="11" name="Content Placeholder 2"/>
          <p:cNvSpPr txBox="1">
            <a:spLocks/>
          </p:cNvSpPr>
          <p:nvPr/>
        </p:nvSpPr>
        <p:spPr>
          <a:xfrm>
            <a:off x="6858000" y="1295400"/>
            <a:ext cx="2133600" cy="457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Defibrillator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2" descr="This safety sign indicates the location of a fire blanket.">
            <a:hlinkClick r:id="rId10" tooltip="View Full-Size"/>
          </p:cNvPr>
          <p:cNvPicPr>
            <a:picLocks noChangeAspect="1" noChangeArrowheads="1"/>
          </p:cNvPicPr>
          <p:nvPr/>
        </p:nvPicPr>
        <p:blipFill>
          <a:blip r:embed="rId11" cstate="print"/>
          <a:srcRect/>
          <a:stretch>
            <a:fillRect/>
          </a:stretch>
        </p:blipFill>
        <p:spPr bwMode="auto">
          <a:xfrm>
            <a:off x="5029200" y="2743200"/>
            <a:ext cx="1752600" cy="1752600"/>
          </a:xfrm>
          <a:prstGeom prst="rect">
            <a:avLst/>
          </a:prstGeom>
          <a:noFill/>
        </p:spPr>
      </p:pic>
      <p:sp>
        <p:nvSpPr>
          <p:cNvPr id="13" name="Content Placeholder 2"/>
          <p:cNvSpPr txBox="1">
            <a:spLocks/>
          </p:cNvSpPr>
          <p:nvPr/>
        </p:nvSpPr>
        <p:spPr>
          <a:xfrm>
            <a:off x="6858000" y="3352800"/>
            <a:ext cx="2133600" cy="457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Fire Blanket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2" descr="This symbol or sign indicates the location of a fire extinguisher.">
            <a:hlinkClick r:id="rId12" tooltip="View Full-Size"/>
          </p:cNvPr>
          <p:cNvPicPr>
            <a:picLocks noChangeAspect="1" noChangeArrowheads="1"/>
          </p:cNvPicPr>
          <p:nvPr/>
        </p:nvPicPr>
        <p:blipFill>
          <a:blip r:embed="rId13" cstate="print"/>
          <a:srcRect/>
          <a:stretch>
            <a:fillRect/>
          </a:stretch>
        </p:blipFill>
        <p:spPr bwMode="auto">
          <a:xfrm>
            <a:off x="4953000" y="4724400"/>
            <a:ext cx="1905000" cy="1905000"/>
          </a:xfrm>
          <a:prstGeom prst="rect">
            <a:avLst/>
          </a:prstGeom>
          <a:noFill/>
        </p:spPr>
      </p:pic>
      <p:sp>
        <p:nvSpPr>
          <p:cNvPr id="15" name="Content Placeholder 2"/>
          <p:cNvSpPr txBox="1">
            <a:spLocks/>
          </p:cNvSpPr>
          <p:nvPr/>
        </p:nvSpPr>
        <p:spPr>
          <a:xfrm>
            <a:off x="6934200" y="5410200"/>
            <a:ext cx="2133600" cy="457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Fire extinguisher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 calcmode="lin" valueType="num">
                                      <p:cBhvr>
                                        <p:cTn id="9" dur="1000" fill="hold"/>
                                        <p:tgtEl>
                                          <p:spTgt spid="23554"/>
                                        </p:tgtEl>
                                        <p:attrNameLst>
                                          <p:attrName>style.rotation</p:attrName>
                                        </p:attrNameLst>
                                      </p:cBhvr>
                                      <p:tavLst>
                                        <p:tav tm="0">
                                          <p:val>
                                            <p:fltVal val="90"/>
                                          </p:val>
                                        </p:tav>
                                        <p:tav tm="100000">
                                          <p:val>
                                            <p:fltVal val="0"/>
                                          </p:val>
                                        </p:tav>
                                      </p:tavLst>
                                    </p:anim>
                                    <p:animEffect transition="in" filter="fade">
                                      <p:cBhvr>
                                        <p:cTn id="10" dur="1000"/>
                                        <p:tgtEl>
                                          <p:spTgt spid="23554"/>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219200"/>
            <a:ext cx="1828800" cy="457200"/>
          </a:xfrm>
        </p:spPr>
        <p:txBody>
          <a:bodyPr>
            <a:normAutofit fontScale="92500" lnSpcReduction="20000"/>
          </a:bodyPr>
          <a:lstStyle/>
          <a:p>
            <a:pPr>
              <a:buNone/>
            </a:pPr>
            <a:r>
              <a:rPr lang="en-US" dirty="0" smtClean="0"/>
              <a:t>Radiation</a:t>
            </a:r>
            <a:endParaRPr lang="en-US" dirty="0"/>
          </a:p>
        </p:txBody>
      </p:sp>
      <p:pic>
        <p:nvPicPr>
          <p:cNvPr id="37890" name="Picture 2" descr="Unofficial Radiation Symbol">
            <a:hlinkClick r:id="rId2" tooltip="View Full-Size"/>
          </p:cNvPr>
          <p:cNvPicPr>
            <a:picLocks noChangeAspect="1" noChangeArrowheads="1"/>
          </p:cNvPicPr>
          <p:nvPr/>
        </p:nvPicPr>
        <p:blipFill>
          <a:blip r:embed="rId3" cstate="print"/>
          <a:srcRect/>
          <a:stretch>
            <a:fillRect/>
          </a:stretch>
        </p:blipFill>
        <p:spPr bwMode="auto">
          <a:xfrm>
            <a:off x="304800" y="762000"/>
            <a:ext cx="1905000" cy="1905000"/>
          </a:xfrm>
          <a:prstGeom prst="rect">
            <a:avLst/>
          </a:prstGeom>
          <a:noFill/>
        </p:spPr>
      </p:pic>
      <p:pic>
        <p:nvPicPr>
          <p:cNvPr id="5" name="Picture 2" descr="This is the safety symbol for a biohazard.">
            <a:hlinkClick r:id="rId4" tooltip="View Full-Size"/>
          </p:cNvPr>
          <p:cNvPicPr>
            <a:picLocks noChangeAspect="1" noChangeArrowheads="1"/>
          </p:cNvPicPr>
          <p:nvPr/>
        </p:nvPicPr>
        <p:blipFill>
          <a:blip r:embed="rId5" cstate="print"/>
          <a:srcRect/>
          <a:stretch>
            <a:fillRect/>
          </a:stretch>
        </p:blipFill>
        <p:spPr bwMode="auto">
          <a:xfrm>
            <a:off x="381000" y="3048000"/>
            <a:ext cx="2253465" cy="2133600"/>
          </a:xfrm>
          <a:prstGeom prst="rect">
            <a:avLst/>
          </a:prstGeom>
          <a:noFill/>
        </p:spPr>
      </p:pic>
      <p:sp>
        <p:nvSpPr>
          <p:cNvPr id="6" name="Content Placeholder 2"/>
          <p:cNvSpPr txBox="1">
            <a:spLocks/>
          </p:cNvSpPr>
          <p:nvPr/>
        </p:nvSpPr>
        <p:spPr>
          <a:xfrm>
            <a:off x="2438400" y="3352800"/>
            <a:ext cx="1828800" cy="4572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Biohazard</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This is the placard that indicates a flammable gas.">
            <a:hlinkClick r:id="rId6" tooltip="View Full-Size"/>
          </p:cNvPr>
          <p:cNvPicPr>
            <a:picLocks noChangeAspect="1" noChangeArrowheads="1"/>
          </p:cNvPicPr>
          <p:nvPr/>
        </p:nvPicPr>
        <p:blipFill>
          <a:blip r:embed="rId7" cstate="print"/>
          <a:srcRect/>
          <a:stretch>
            <a:fillRect/>
          </a:stretch>
        </p:blipFill>
        <p:spPr bwMode="auto">
          <a:xfrm>
            <a:off x="5791200" y="838200"/>
            <a:ext cx="2590800" cy="2590800"/>
          </a:xfrm>
          <a:prstGeom prst="rect">
            <a:avLst/>
          </a:prstGeom>
          <a:noFill/>
        </p:spPr>
      </p:pic>
      <p:pic>
        <p:nvPicPr>
          <p:cNvPr id="8" name="Picture 4" descr="This is the hazard symbol for nonflammable gas.">
            <a:hlinkClick r:id="rId8" tooltip="View Full-Size"/>
          </p:cNvPr>
          <p:cNvPicPr>
            <a:picLocks noChangeAspect="1" noChangeArrowheads="1"/>
          </p:cNvPicPr>
          <p:nvPr/>
        </p:nvPicPr>
        <p:blipFill>
          <a:blip r:embed="rId9" cstate="print"/>
          <a:srcRect/>
          <a:stretch>
            <a:fillRect/>
          </a:stretch>
        </p:blipFill>
        <p:spPr bwMode="auto">
          <a:xfrm>
            <a:off x="5867400" y="3657600"/>
            <a:ext cx="2438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style.rotation</p:attrName>
                                        </p:attrNameLst>
                                      </p:cBhvr>
                                      <p:tavLst>
                                        <p:tav tm="0">
                                          <p:val>
                                            <p:fltVal val="90"/>
                                          </p:val>
                                        </p:tav>
                                        <p:tav tm="100000">
                                          <p:val>
                                            <p:fltVal val="0"/>
                                          </p:val>
                                        </p:tav>
                                      </p:tavLst>
                                    </p:anim>
                                    <p:animEffect transition="in" filter="fade">
                                      <p:cBhvr>
                                        <p:cTn id="10" dur="1000"/>
                                        <p:tgtEl>
                                          <p:spTgt spid="37890"/>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0"/>
            <a:ext cx="8229600" cy="1143000"/>
          </a:xfrm>
        </p:spPr>
        <p:txBody>
          <a:bodyPr>
            <a:normAutofit fontScale="90000"/>
          </a:bodyPr>
          <a:lstStyle/>
          <a:p>
            <a:r>
              <a:rPr lang="en-US" dirty="0" smtClean="0"/>
              <a:t>Personal Protective Equipment (PPE)…</a:t>
            </a:r>
            <a:endParaRPr lang="en-US" dirty="0"/>
          </a:p>
        </p:txBody>
      </p:sp>
      <p:grpSp>
        <p:nvGrpSpPr>
          <p:cNvPr id="5" name="Group 4"/>
          <p:cNvGrpSpPr/>
          <p:nvPr/>
        </p:nvGrpSpPr>
        <p:grpSpPr>
          <a:xfrm>
            <a:off x="0" y="0"/>
            <a:ext cx="9144000" cy="685800"/>
            <a:chOff x="0" y="0"/>
            <a:chExt cx="9144000" cy="685800"/>
          </a:xfrm>
        </p:grpSpPr>
        <p:sp>
          <p:nvSpPr>
            <p:cNvPr id="6" name="Rectangle 20"/>
            <p:cNvSpPr>
              <a:spLocks noChangeArrowheads="1"/>
            </p:cNvSpPr>
            <p:nvPr/>
          </p:nvSpPr>
          <p:spPr bwMode="auto">
            <a:xfrm>
              <a:off x="0" y="0"/>
              <a:ext cx="9144000" cy="685800"/>
            </a:xfrm>
            <a:prstGeom prst="rect">
              <a:avLst/>
            </a:prstGeom>
            <a:solidFill>
              <a:srgbClr val="0033CC"/>
            </a:solidFill>
            <a:ln w="9525" algn="ctr">
              <a:noFill/>
              <a:miter lim="800000"/>
              <a:headEnd/>
              <a:tailEnd/>
            </a:ln>
            <a:effectLst/>
          </p:spPr>
          <p:txBody>
            <a:bodyPr wrap="none" anchor="ctr"/>
            <a:lstStyle/>
            <a:p>
              <a:endParaRPr lang="en-US" dirty="0"/>
            </a:p>
          </p:txBody>
        </p:sp>
        <p:pic>
          <p:nvPicPr>
            <p:cNvPr id="7" name="Picture 6" descr="Logo white.gif"/>
            <p:cNvPicPr>
              <a:picLocks noChangeAspect="1"/>
            </p:cNvPicPr>
            <p:nvPr/>
          </p:nvPicPr>
          <p:blipFill>
            <a:blip r:embed="rId2" cstate="print"/>
            <a:stretch>
              <a:fillRect/>
            </a:stretch>
          </p:blipFill>
          <p:spPr>
            <a:xfrm>
              <a:off x="106681" y="155448"/>
              <a:ext cx="2001754" cy="4191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0"/>
            <a:ext cx="2057400" cy="457200"/>
          </a:xfrm>
        </p:spPr>
        <p:txBody>
          <a:bodyPr>
            <a:normAutofit/>
          </a:bodyPr>
          <a:lstStyle/>
          <a:p>
            <a:pPr>
              <a:buNone/>
            </a:pPr>
            <a:r>
              <a:rPr lang="en-US" sz="2000" dirty="0" smtClean="0"/>
              <a:t>Toxic Substances</a:t>
            </a:r>
            <a:endParaRPr lang="en-US" sz="2000" dirty="0"/>
          </a:p>
        </p:txBody>
      </p:sp>
      <p:pic>
        <p:nvPicPr>
          <p:cNvPr id="39938" name="Picture 2" descr="This is the hazard symbol for toxic substances.">
            <a:hlinkClick r:id="rId2" tooltip="View Full-Size"/>
          </p:cNvPr>
          <p:cNvPicPr>
            <a:picLocks noChangeAspect="1" noChangeArrowheads="1"/>
          </p:cNvPicPr>
          <p:nvPr/>
        </p:nvPicPr>
        <p:blipFill>
          <a:blip r:embed="rId3" cstate="print"/>
          <a:srcRect/>
          <a:stretch>
            <a:fillRect/>
          </a:stretch>
        </p:blipFill>
        <p:spPr bwMode="auto">
          <a:xfrm>
            <a:off x="152400" y="1066800"/>
            <a:ext cx="1600200" cy="1600200"/>
          </a:xfrm>
          <a:prstGeom prst="rect">
            <a:avLst/>
          </a:prstGeom>
          <a:noFill/>
        </p:spPr>
      </p:pic>
      <p:pic>
        <p:nvPicPr>
          <p:cNvPr id="5" name="Picture 2" descr="This is the hazard symbol for an irritant or the general symbol for a potentially harmful chemical.">
            <a:hlinkClick r:id="rId4" tooltip="View Full-Size"/>
          </p:cNvPr>
          <p:cNvPicPr>
            <a:picLocks noChangeAspect="1" noChangeArrowheads="1"/>
          </p:cNvPicPr>
          <p:nvPr/>
        </p:nvPicPr>
        <p:blipFill>
          <a:blip r:embed="rId5" cstate="print"/>
          <a:srcRect/>
          <a:stretch>
            <a:fillRect/>
          </a:stretch>
        </p:blipFill>
        <p:spPr bwMode="auto">
          <a:xfrm>
            <a:off x="152400" y="2819400"/>
            <a:ext cx="1676400" cy="1676400"/>
          </a:xfrm>
          <a:prstGeom prst="rect">
            <a:avLst/>
          </a:prstGeom>
          <a:noFill/>
        </p:spPr>
      </p:pic>
      <p:sp>
        <p:nvSpPr>
          <p:cNvPr id="6" name="Content Placeholder 2"/>
          <p:cNvSpPr txBox="1">
            <a:spLocks/>
          </p:cNvSpPr>
          <p:nvPr/>
        </p:nvSpPr>
        <p:spPr>
          <a:xfrm>
            <a:off x="1905000" y="3200400"/>
            <a:ext cx="2286000" cy="457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Harmful or irritant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This is the hazard symbol for flammable substances.">
            <a:hlinkClick r:id="rId6" tooltip="View Full-Size"/>
          </p:cNvPr>
          <p:cNvPicPr>
            <a:picLocks noChangeAspect="1" noChangeArrowheads="1"/>
          </p:cNvPicPr>
          <p:nvPr/>
        </p:nvPicPr>
        <p:blipFill>
          <a:blip r:embed="rId7" cstate="print"/>
          <a:srcRect/>
          <a:stretch>
            <a:fillRect/>
          </a:stretch>
        </p:blipFill>
        <p:spPr bwMode="auto">
          <a:xfrm>
            <a:off x="152400" y="4724400"/>
            <a:ext cx="1752600" cy="1752600"/>
          </a:xfrm>
          <a:prstGeom prst="rect">
            <a:avLst/>
          </a:prstGeom>
          <a:noFill/>
        </p:spPr>
      </p:pic>
      <p:sp>
        <p:nvSpPr>
          <p:cNvPr id="8" name="Content Placeholder 2"/>
          <p:cNvSpPr txBox="1">
            <a:spLocks/>
          </p:cNvSpPr>
          <p:nvPr/>
        </p:nvSpPr>
        <p:spPr>
          <a:xfrm>
            <a:off x="1981200" y="5257800"/>
            <a:ext cx="1828800" cy="457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t>F</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lammable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descr="This is the hazard symbol for explosives or an explosion hazard.">
            <a:hlinkClick r:id="rId8" tooltip="View Full-Size"/>
          </p:cNvPr>
          <p:cNvPicPr>
            <a:picLocks noChangeAspect="1" noChangeArrowheads="1"/>
          </p:cNvPicPr>
          <p:nvPr/>
        </p:nvPicPr>
        <p:blipFill>
          <a:blip r:embed="rId9" cstate="print"/>
          <a:srcRect/>
          <a:stretch>
            <a:fillRect/>
          </a:stretch>
        </p:blipFill>
        <p:spPr bwMode="auto">
          <a:xfrm>
            <a:off x="4267200" y="1066800"/>
            <a:ext cx="1752600" cy="1752600"/>
          </a:xfrm>
          <a:prstGeom prst="rect">
            <a:avLst/>
          </a:prstGeom>
          <a:noFill/>
        </p:spPr>
      </p:pic>
      <p:sp>
        <p:nvSpPr>
          <p:cNvPr id="10" name="Content Placeholder 2"/>
          <p:cNvSpPr txBox="1">
            <a:spLocks/>
          </p:cNvSpPr>
          <p:nvPr/>
        </p:nvSpPr>
        <p:spPr>
          <a:xfrm>
            <a:off x="6248400" y="1219200"/>
            <a:ext cx="2667000" cy="6858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Explosive or Explosive Hazard</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2" descr="This is the hazard symbol for oxidizing substances.">
            <a:hlinkClick r:id="rId10" tooltip="View Full-Size"/>
          </p:cNvPr>
          <p:cNvPicPr>
            <a:picLocks noChangeAspect="1" noChangeArrowheads="1"/>
          </p:cNvPicPr>
          <p:nvPr/>
        </p:nvPicPr>
        <p:blipFill>
          <a:blip r:embed="rId11" cstate="print"/>
          <a:srcRect/>
          <a:stretch>
            <a:fillRect/>
          </a:stretch>
        </p:blipFill>
        <p:spPr bwMode="auto">
          <a:xfrm>
            <a:off x="4267200" y="3048000"/>
            <a:ext cx="1752600" cy="1752600"/>
          </a:xfrm>
          <a:prstGeom prst="rect">
            <a:avLst/>
          </a:prstGeom>
          <a:noFill/>
        </p:spPr>
      </p:pic>
      <p:sp>
        <p:nvSpPr>
          <p:cNvPr id="12" name="Content Placeholder 2"/>
          <p:cNvSpPr txBox="1">
            <a:spLocks/>
          </p:cNvSpPr>
          <p:nvPr/>
        </p:nvSpPr>
        <p:spPr>
          <a:xfrm>
            <a:off x="6172200" y="3505200"/>
            <a:ext cx="1828800" cy="457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dirty="0" smtClean="0"/>
              <a:t>Oxidizer</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2" descr="This is the hazard symbol indicating corrosive materials.">
            <a:hlinkClick r:id="rId12" tooltip="View Full-Size"/>
          </p:cNvPr>
          <p:cNvPicPr>
            <a:picLocks noChangeAspect="1" noChangeArrowheads="1"/>
          </p:cNvPicPr>
          <p:nvPr/>
        </p:nvPicPr>
        <p:blipFill>
          <a:blip r:embed="rId13" cstate="print"/>
          <a:srcRect/>
          <a:stretch>
            <a:fillRect/>
          </a:stretch>
        </p:blipFill>
        <p:spPr bwMode="auto">
          <a:xfrm>
            <a:off x="4267200" y="4876800"/>
            <a:ext cx="1752600" cy="1752600"/>
          </a:xfrm>
          <a:prstGeom prst="rect">
            <a:avLst/>
          </a:prstGeom>
          <a:noFill/>
        </p:spPr>
      </p:pic>
      <p:sp>
        <p:nvSpPr>
          <p:cNvPr id="14" name="Content Placeholder 2"/>
          <p:cNvSpPr txBox="1">
            <a:spLocks/>
          </p:cNvSpPr>
          <p:nvPr/>
        </p:nvSpPr>
        <p:spPr>
          <a:xfrm>
            <a:off x="6096000" y="5486400"/>
            <a:ext cx="1828800" cy="457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noProof="0" dirty="0" smtClean="0"/>
              <a:t>Corrosive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animEffect transition="in" filter="fade">
                                      <p:cBhvr>
                                        <p:cTn id="9" dur="500"/>
                                        <p:tgtEl>
                                          <p:spTgt spid="39938"/>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brimar.typepad.com/.a/6a01156eb7a65c970c01156fd1c457970b-800wi"/>
          <p:cNvPicPr>
            <a:picLocks noChangeAspect="1" noChangeArrowheads="1"/>
          </p:cNvPicPr>
          <p:nvPr/>
        </p:nvPicPr>
        <p:blipFill>
          <a:blip r:embed="rId2" cstate="print"/>
          <a:srcRect/>
          <a:stretch>
            <a:fillRect/>
          </a:stretch>
        </p:blipFill>
        <p:spPr bwMode="auto">
          <a:xfrm>
            <a:off x="1828800" y="990600"/>
            <a:ext cx="5617436"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circle(in)">
                                      <p:cBhvr>
                                        <p:cTn id="7"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patriotambulance.com/patriot/wp-content/uploads/2009/03/msds.jpg"/>
          <p:cNvPicPr>
            <a:picLocks noChangeAspect="1" noChangeArrowheads="1"/>
          </p:cNvPicPr>
          <p:nvPr/>
        </p:nvPicPr>
        <p:blipFill>
          <a:blip r:embed="rId2" cstate="print"/>
          <a:srcRect/>
          <a:stretch>
            <a:fillRect/>
          </a:stretch>
        </p:blipFill>
        <p:spPr bwMode="auto">
          <a:xfrm>
            <a:off x="457200" y="1066800"/>
            <a:ext cx="3429000" cy="3895344"/>
          </a:xfrm>
          <a:prstGeom prst="rect">
            <a:avLst/>
          </a:prstGeom>
          <a:noFill/>
        </p:spPr>
      </p:pic>
      <p:sp>
        <p:nvSpPr>
          <p:cNvPr id="5" name="TextBox 4"/>
          <p:cNvSpPr txBox="1"/>
          <p:nvPr/>
        </p:nvSpPr>
        <p:spPr>
          <a:xfrm>
            <a:off x="4419600" y="304800"/>
            <a:ext cx="4114800" cy="4524315"/>
          </a:xfrm>
          <a:prstGeom prst="rect">
            <a:avLst/>
          </a:prstGeom>
          <a:noFill/>
        </p:spPr>
        <p:txBody>
          <a:bodyPr wrap="square" rtlCol="0">
            <a:spAutoFit/>
          </a:bodyPr>
          <a:lstStyle/>
          <a:p>
            <a:r>
              <a:rPr lang="en-US" dirty="0" smtClean="0">
                <a:solidFill>
                  <a:srgbClr val="FF0000"/>
                </a:solidFill>
              </a:rPr>
              <a:t>MSDS</a:t>
            </a:r>
            <a:r>
              <a:rPr lang="en-US" dirty="0" smtClean="0"/>
              <a:t>: document with data regarding the properties of a particular substance.</a:t>
            </a:r>
          </a:p>
          <a:p>
            <a:endParaRPr lang="en-US" dirty="0" smtClean="0"/>
          </a:p>
          <a:p>
            <a:r>
              <a:rPr lang="en-US" dirty="0" smtClean="0"/>
              <a:t>It is intended to provide workers and emergency personnel with procedures for handling or working with that substance in a safe manner, and includes information such as physical data (melting point, boiling point, flash point, etc.), toxicity, health effects, first aid, reactivity, storage, disposal, protective equipment, and spill-handling procedures. </a:t>
            </a:r>
          </a:p>
          <a:p>
            <a:endParaRPr lang="en-US" dirty="0" smtClean="0"/>
          </a:p>
          <a:p>
            <a:endParaRPr lang="en-US" dirty="0" smtClean="0"/>
          </a:p>
          <a:p>
            <a:r>
              <a:rPr lang="en-US" dirty="0" smtClean="0"/>
              <a:t>MSDS are available in the Stock Room and on-line.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heel(1)">
                                      <p:cBhvr>
                                        <p:cTn id="7"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971800" y="304800"/>
            <a:ext cx="5943600" cy="5334000"/>
          </a:xfrm>
          <a:prstGeom prst="rect">
            <a:avLst/>
          </a:prstGeom>
          <a:noFill/>
          <a:ln w="9525">
            <a:noFill/>
            <a:miter lim="800000"/>
            <a:headEnd/>
            <a:tailEnd/>
          </a:ln>
        </p:spPr>
      </p:pic>
      <p:sp>
        <p:nvSpPr>
          <p:cNvPr id="7" name="Rectangle 6"/>
          <p:cNvSpPr/>
          <p:nvPr/>
        </p:nvSpPr>
        <p:spPr>
          <a:xfrm>
            <a:off x="304800" y="152400"/>
            <a:ext cx="2667000" cy="6247864"/>
          </a:xfrm>
          <a:prstGeom prst="rect">
            <a:avLst/>
          </a:prstGeom>
        </p:spPr>
        <p:txBody>
          <a:bodyPr wrap="square">
            <a:spAutoFit/>
          </a:bodyPr>
          <a:lstStyle/>
          <a:p>
            <a:pPr>
              <a:buNone/>
            </a:pPr>
            <a:r>
              <a:rPr lang="en-US" sz="2000" dirty="0" smtClean="0">
                <a:solidFill>
                  <a:srgbClr val="FF0000"/>
                </a:solidFill>
              </a:rPr>
              <a:t>Personal protective equipment (PPE) </a:t>
            </a:r>
            <a:r>
              <a:rPr lang="en-US" sz="2000" dirty="0" smtClean="0"/>
              <a:t>is special gear used to protect the wearer from specific hazards of a hazardous substance. It is a last resort protection system. </a:t>
            </a:r>
          </a:p>
          <a:p>
            <a:pPr>
              <a:buNone/>
            </a:pPr>
            <a:endParaRPr lang="en-US" sz="2000" dirty="0" smtClean="0"/>
          </a:p>
          <a:p>
            <a:pPr>
              <a:buNone/>
            </a:pPr>
            <a:r>
              <a:rPr lang="en-US" sz="2000" u="sng" dirty="0" smtClean="0"/>
              <a:t>PPE does not reduce or eliminate the hazard</a:t>
            </a:r>
            <a:r>
              <a:rPr lang="en-US" sz="2000" dirty="0" smtClean="0"/>
              <a:t>, </a:t>
            </a:r>
            <a:r>
              <a:rPr lang="en-US" sz="2000" u="sng" dirty="0" smtClean="0"/>
              <a:t>protects only the wearer, and does not protect anyone else. </a:t>
            </a:r>
          </a:p>
          <a:p>
            <a:endParaRPr lang="en-US" sz="2000" u="sng" dirty="0" smtClean="0"/>
          </a:p>
          <a:p>
            <a:r>
              <a:rPr lang="en-US" sz="2000" dirty="0" smtClean="0"/>
              <a:t>PPE includes </a:t>
            </a:r>
            <a:r>
              <a:rPr lang="en-US" sz="2000" dirty="0" smtClean="0">
                <a:solidFill>
                  <a:srgbClr val="FF0000"/>
                </a:solidFill>
              </a:rPr>
              <a:t>gloves</a:t>
            </a:r>
            <a:r>
              <a:rPr lang="en-US" sz="2000" dirty="0" smtClean="0"/>
              <a:t>, </a:t>
            </a:r>
            <a:r>
              <a:rPr lang="en-US" sz="2000" dirty="0" smtClean="0">
                <a:solidFill>
                  <a:srgbClr val="FF0000"/>
                </a:solidFill>
              </a:rPr>
              <a:t>eye protection</a:t>
            </a:r>
            <a:r>
              <a:rPr lang="en-US" sz="2000" dirty="0" smtClean="0"/>
              <a:t>, and </a:t>
            </a:r>
            <a:r>
              <a:rPr lang="en-US" sz="2000" dirty="0" smtClean="0">
                <a:solidFill>
                  <a:srgbClr val="FF0000"/>
                </a:solidFill>
              </a:rPr>
              <a:t>protective clothing</a:t>
            </a:r>
            <a:r>
              <a:rPr lang="en-US" sz="2000" dirty="0" smtClean="0"/>
              <a:t>. </a:t>
            </a:r>
          </a:p>
          <a:p>
            <a:endParaRPr lang="en-US" sz="2000" dirty="0" smtClean="0"/>
          </a:p>
          <a:p>
            <a:r>
              <a:rPr lang="en-US" sz="2000" dirty="0" smtClean="0"/>
              <a:t> </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5715000" cy="4062651"/>
          </a:xfrm>
          <a:prstGeom prst="rect">
            <a:avLst/>
          </a:prstGeom>
        </p:spPr>
        <p:txBody>
          <a:bodyPr wrap="square">
            <a:spAutoFit/>
          </a:bodyPr>
          <a:lstStyle/>
          <a:p>
            <a:endParaRPr lang="en-US" sz="2000" dirty="0" smtClean="0"/>
          </a:p>
          <a:p>
            <a:r>
              <a:rPr lang="en-US" sz="2000" u="sng" dirty="0" smtClean="0">
                <a:solidFill>
                  <a:srgbClr val="FF0000"/>
                </a:solidFill>
              </a:rPr>
              <a:t>Safety glasses do not provide adequate protection from significant chemical splashes. </a:t>
            </a:r>
            <a:r>
              <a:rPr lang="en-US" sz="2000" dirty="0" smtClean="0"/>
              <a:t>They do not seal to the face, resulting in gaps at the top, bottom and sides, where chemicals may seep through. Safety glasses may be adequate when the potential splash is minimal.</a:t>
            </a:r>
          </a:p>
          <a:p>
            <a:endParaRPr lang="en-US" sz="2000" dirty="0" smtClean="0"/>
          </a:p>
          <a:p>
            <a:r>
              <a:rPr lang="en-US" sz="2000" u="sng" dirty="0" smtClean="0">
                <a:solidFill>
                  <a:srgbClr val="FF0000"/>
                </a:solidFill>
              </a:rPr>
              <a:t>Safety glasses are also not appropriate for dusts and powders, </a:t>
            </a:r>
            <a:r>
              <a:rPr lang="en-US" sz="2000" dirty="0" smtClean="0"/>
              <a:t>which can get by the glasses in ways similar to those described above. </a:t>
            </a:r>
            <a:r>
              <a:rPr lang="en-US" sz="2000" u="sng" dirty="0" smtClean="0">
                <a:solidFill>
                  <a:srgbClr val="0070C0"/>
                </a:solidFill>
              </a:rPr>
              <a:t>Safety goggles </a:t>
            </a:r>
            <a:r>
              <a:rPr lang="en-US" sz="2000" dirty="0" smtClean="0"/>
              <a:t>are best used for this type of potential exposure. </a:t>
            </a:r>
          </a:p>
          <a:p>
            <a:endParaRPr lang="en-US" sz="2000" dirty="0"/>
          </a:p>
        </p:txBody>
      </p:sp>
      <p:pic>
        <p:nvPicPr>
          <p:cNvPr id="56322" name="Picture 2" descr="Safety Glasses"/>
          <p:cNvPicPr>
            <a:picLocks noChangeAspect="1" noChangeArrowheads="1"/>
          </p:cNvPicPr>
          <p:nvPr/>
        </p:nvPicPr>
        <p:blipFill>
          <a:blip r:embed="rId2" cstate="print"/>
          <a:srcRect/>
          <a:stretch>
            <a:fillRect/>
          </a:stretch>
        </p:blipFill>
        <p:spPr bwMode="auto">
          <a:xfrm>
            <a:off x="6324600" y="762000"/>
            <a:ext cx="2438400" cy="4379495"/>
          </a:xfrm>
          <a:prstGeom prst="rect">
            <a:avLst/>
          </a:prstGeom>
          <a:noFill/>
        </p:spPr>
      </p:pic>
      <p:sp>
        <p:nvSpPr>
          <p:cNvPr id="4" name="TextBox 3"/>
          <p:cNvSpPr txBox="1"/>
          <p:nvPr/>
        </p:nvSpPr>
        <p:spPr>
          <a:xfrm>
            <a:off x="685800" y="381000"/>
            <a:ext cx="7315200" cy="584775"/>
          </a:xfrm>
          <a:prstGeom prst="rect">
            <a:avLst/>
          </a:prstGeom>
          <a:noFill/>
        </p:spPr>
        <p:txBody>
          <a:bodyPr wrap="square" rtlCol="0">
            <a:spAutoFit/>
          </a:bodyPr>
          <a:lstStyle/>
          <a:p>
            <a:r>
              <a:rPr lang="en-US" sz="3200" dirty="0" smtClean="0">
                <a:solidFill>
                  <a:srgbClr val="0000FF"/>
                </a:solidFill>
              </a:rPr>
              <a:t>Eye Protection…</a:t>
            </a:r>
            <a:endParaRPr lang="en-US" sz="3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533400"/>
            <a:ext cx="4572000" cy="5632311"/>
          </a:xfrm>
          <a:prstGeom prst="rect">
            <a:avLst/>
          </a:prstGeom>
        </p:spPr>
        <p:txBody>
          <a:bodyPr wrap="square">
            <a:spAutoFit/>
          </a:bodyPr>
          <a:lstStyle/>
          <a:p>
            <a:r>
              <a:rPr lang="en-US" dirty="0" smtClean="0">
                <a:solidFill>
                  <a:srgbClr val="FF0000"/>
                </a:solidFill>
              </a:rPr>
              <a:t>Chemical Splash Goggles </a:t>
            </a:r>
            <a:r>
              <a:rPr lang="en-US" b="1" dirty="0" smtClean="0"/>
              <a:t>NEED</a:t>
            </a:r>
            <a:r>
              <a:rPr lang="en-US" dirty="0" smtClean="0"/>
              <a:t> to be worn at all times in the Chemistry laboratory. They are impact and splash resistant.</a:t>
            </a:r>
          </a:p>
          <a:p>
            <a:endParaRPr lang="en-US" dirty="0" smtClean="0"/>
          </a:p>
          <a:p>
            <a:r>
              <a:rPr lang="en-US" dirty="0" smtClean="0"/>
              <a:t>Chemical splash goggles should have indirect ventilation so hazardous substances cannot drain into the eye area. They may be worn over prescription glasses. </a:t>
            </a:r>
          </a:p>
          <a:p>
            <a:endParaRPr lang="en-US" dirty="0" smtClean="0"/>
          </a:p>
          <a:p>
            <a:endParaRPr lang="en-US" dirty="0" smtClean="0"/>
          </a:p>
          <a:p>
            <a:r>
              <a:rPr lang="en-US" dirty="0" smtClean="0"/>
              <a:t>Goggles come in a variety of styles for maximum comfort and splash protection. </a:t>
            </a:r>
            <a:r>
              <a:rPr lang="en-US" dirty="0" smtClean="0">
                <a:solidFill>
                  <a:srgbClr val="FF0000"/>
                </a:solidFill>
              </a:rPr>
              <a:t>Visorgogs</a:t>
            </a:r>
            <a:r>
              <a:rPr lang="en-US" dirty="0" smtClean="0"/>
              <a:t> are a hybrid of a goggle and safety glasses. They offer more splash protection than safety glasses, but not as much as goggles. They fit close to the face, but do not seal at the bottom as goggles do. </a:t>
            </a:r>
          </a:p>
          <a:p>
            <a:endParaRPr lang="en-US" dirty="0" smtClean="0"/>
          </a:p>
          <a:p>
            <a:r>
              <a:rPr lang="en-US" b="1" u="sng" dirty="0" smtClean="0">
                <a:solidFill>
                  <a:srgbClr val="FF0000"/>
                </a:solidFill>
              </a:rPr>
              <a:t>Verify with your instructor which type of eye protection is allowed in your course.</a:t>
            </a:r>
            <a:endParaRPr lang="en-US" b="1" u="sng" dirty="0">
              <a:solidFill>
                <a:srgbClr val="FF0000"/>
              </a:solidFill>
            </a:endParaRPr>
          </a:p>
        </p:txBody>
      </p:sp>
      <p:grpSp>
        <p:nvGrpSpPr>
          <p:cNvPr id="5" name="Group 4"/>
          <p:cNvGrpSpPr/>
          <p:nvPr/>
        </p:nvGrpSpPr>
        <p:grpSpPr>
          <a:xfrm>
            <a:off x="381000" y="685800"/>
            <a:ext cx="3048000" cy="5495544"/>
            <a:chOff x="381000" y="685800"/>
            <a:chExt cx="3048000" cy="5495544"/>
          </a:xfrm>
        </p:grpSpPr>
        <p:pic>
          <p:nvPicPr>
            <p:cNvPr id="57348" name="Picture 4" descr="http://shop.pitsco.com/sharedimages/product/Large/L_Visorgog06.jpg"/>
            <p:cNvPicPr>
              <a:picLocks noChangeAspect="1" noChangeArrowheads="1"/>
            </p:cNvPicPr>
            <p:nvPr/>
          </p:nvPicPr>
          <p:blipFill>
            <a:blip r:embed="rId2" cstate="print"/>
            <a:srcRect/>
            <a:stretch>
              <a:fillRect/>
            </a:stretch>
          </p:blipFill>
          <p:spPr bwMode="auto">
            <a:xfrm>
              <a:off x="381000" y="3962400"/>
              <a:ext cx="3048000" cy="2218944"/>
            </a:xfrm>
            <a:prstGeom prst="rect">
              <a:avLst/>
            </a:prstGeom>
            <a:noFill/>
          </p:spPr>
        </p:pic>
        <p:pic>
          <p:nvPicPr>
            <p:cNvPr id="57350" name="Picture 6" descr="http://product-image.tradeindia.com/00274922/b/0/Chemical-Splash-Goggles.jpg"/>
            <p:cNvPicPr>
              <a:picLocks noChangeAspect="1" noChangeArrowheads="1"/>
            </p:cNvPicPr>
            <p:nvPr/>
          </p:nvPicPr>
          <p:blipFill>
            <a:blip r:embed="rId3" cstate="print"/>
            <a:srcRect/>
            <a:stretch>
              <a:fillRect/>
            </a:stretch>
          </p:blipFill>
          <p:spPr bwMode="auto">
            <a:xfrm>
              <a:off x="381000" y="685800"/>
              <a:ext cx="3048000" cy="3048000"/>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609600"/>
            <a:ext cx="4114800" cy="4801314"/>
          </a:xfrm>
          <a:prstGeom prst="rect">
            <a:avLst/>
          </a:prstGeom>
        </p:spPr>
        <p:txBody>
          <a:bodyPr wrap="square">
            <a:spAutoFit/>
          </a:bodyPr>
          <a:lstStyle/>
          <a:p>
            <a:r>
              <a:rPr lang="en-US" dirty="0" smtClean="0">
                <a:solidFill>
                  <a:srgbClr val="FF0000"/>
                </a:solidFill>
              </a:rPr>
              <a:t>Contact lenses </a:t>
            </a:r>
            <a:r>
              <a:rPr lang="en-US" dirty="0" smtClean="0"/>
              <a:t>may be worn in the laboratory, </a:t>
            </a:r>
            <a:r>
              <a:rPr lang="en-US" u="sng" dirty="0" smtClean="0">
                <a:solidFill>
                  <a:srgbClr val="FF0000"/>
                </a:solidFill>
              </a:rPr>
              <a:t>but do not offer any protection from chemical contact.</a:t>
            </a:r>
            <a:r>
              <a:rPr lang="en-US" dirty="0" smtClean="0"/>
              <a:t> If a contact lens becomes contaminated with a hazardous chemical, rinse the eye(s) using an eyewash and remove the lens immediately. Contact lenses that have been contaminated with a chemical must be discarded. </a:t>
            </a:r>
          </a:p>
          <a:p>
            <a:endParaRPr lang="en-US" dirty="0" smtClean="0"/>
          </a:p>
          <a:p>
            <a:r>
              <a:rPr lang="en-US" dirty="0" smtClean="0"/>
              <a:t>This particularly recommendation runs counter to what most of us were taught previously.  However, studies have shown that contact lenses are safe to wear in the laboratory environment.  For more information, see the </a:t>
            </a:r>
            <a:r>
              <a:rPr lang="en-US" dirty="0" smtClean="0">
                <a:solidFill>
                  <a:srgbClr val="0000FF"/>
                </a:solidFill>
                <a:hlinkClick r:id="rId2"/>
              </a:rPr>
              <a:t>American Optometric Association guidelines</a:t>
            </a:r>
            <a:r>
              <a:rPr lang="en-US" dirty="0" smtClean="0"/>
              <a:t>. </a:t>
            </a:r>
            <a:endParaRPr lang="en-US" dirty="0"/>
          </a:p>
        </p:txBody>
      </p:sp>
      <p:pic>
        <p:nvPicPr>
          <p:cNvPr id="33796" name="Picture 4" descr="http://www.singaporemoms.com/parenting/upload/5/56/Contactlens1.jpg"/>
          <p:cNvPicPr>
            <a:picLocks noChangeAspect="1" noChangeArrowheads="1"/>
          </p:cNvPicPr>
          <p:nvPr/>
        </p:nvPicPr>
        <p:blipFill>
          <a:blip r:embed="rId3" cstate="print"/>
          <a:srcRect/>
          <a:stretch>
            <a:fillRect/>
          </a:stretch>
        </p:blipFill>
        <p:spPr bwMode="auto">
          <a:xfrm>
            <a:off x="5791200" y="1676400"/>
            <a:ext cx="2392392" cy="1981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01932"/>
            <a:ext cx="5181600" cy="5078313"/>
          </a:xfrm>
          <a:prstGeom prst="rect">
            <a:avLst/>
          </a:prstGeom>
        </p:spPr>
        <p:txBody>
          <a:bodyPr wrap="square">
            <a:spAutoFit/>
          </a:bodyPr>
          <a:lstStyle/>
          <a:p>
            <a:r>
              <a:rPr lang="en-US" dirty="0" smtClean="0"/>
              <a:t>When the possibility of chemical contamination exists, protective clothing that resists physical and chemical hazards should be worn over street clothes. </a:t>
            </a:r>
          </a:p>
          <a:p>
            <a:endParaRPr lang="en-US" dirty="0" smtClean="0"/>
          </a:p>
          <a:p>
            <a:r>
              <a:rPr lang="en-US" dirty="0" smtClean="0">
                <a:solidFill>
                  <a:srgbClr val="FF0000"/>
                </a:solidFill>
              </a:rPr>
              <a:t>Lab coats </a:t>
            </a:r>
            <a:r>
              <a:rPr lang="en-US" dirty="0" smtClean="0"/>
              <a:t>are appropriate for minor chemical splashes and solids contamination, while plastic or </a:t>
            </a:r>
            <a:r>
              <a:rPr lang="en-US" dirty="0" smtClean="0">
                <a:solidFill>
                  <a:srgbClr val="FF0000"/>
                </a:solidFill>
              </a:rPr>
              <a:t>rubber aprons </a:t>
            </a:r>
            <a:r>
              <a:rPr lang="en-US" dirty="0" smtClean="0"/>
              <a:t>are best for protection from corrosive or irritating liquids. Disposable outer garments (i.e., </a:t>
            </a:r>
            <a:r>
              <a:rPr lang="en-US" dirty="0" err="1" smtClean="0"/>
              <a:t>Tyvek</a:t>
            </a:r>
            <a:r>
              <a:rPr lang="en-US" dirty="0" smtClean="0"/>
              <a:t> suits) may be useful when cleaning and decontamination of reusable clothing is difficult. </a:t>
            </a:r>
          </a:p>
          <a:p>
            <a:endParaRPr lang="en-US" dirty="0" smtClean="0"/>
          </a:p>
          <a:p>
            <a:r>
              <a:rPr lang="en-US" dirty="0" smtClean="0"/>
              <a:t>Loose clothing (such as overlarge lab coats or ties), skimpy clothing (such as shorts), torn clothing and unrestrained hair may pose a hazard in the laboratory. </a:t>
            </a:r>
          </a:p>
          <a:p>
            <a:endParaRPr lang="en-US" dirty="0" smtClean="0"/>
          </a:p>
          <a:p>
            <a:r>
              <a:rPr lang="en-US" dirty="0" smtClean="0"/>
              <a:t>Instructors will let students know the requirement for lab coats and/or aprons in the particular courses.</a:t>
            </a:r>
            <a:endParaRPr lang="en-US" dirty="0"/>
          </a:p>
        </p:txBody>
      </p:sp>
      <p:sp>
        <p:nvSpPr>
          <p:cNvPr id="3" name="Title 2"/>
          <p:cNvSpPr>
            <a:spLocks noGrp="1"/>
          </p:cNvSpPr>
          <p:nvPr>
            <p:ph type="title"/>
          </p:nvPr>
        </p:nvSpPr>
        <p:spPr/>
        <p:txBody>
          <a:bodyPr/>
          <a:lstStyle/>
          <a:p>
            <a:r>
              <a:rPr lang="en-US" dirty="0" smtClean="0">
                <a:solidFill>
                  <a:srgbClr val="0000FF"/>
                </a:solidFill>
              </a:rPr>
              <a:t>Protective clothing…</a:t>
            </a:r>
            <a:endParaRPr lang="en-US" dirty="0">
              <a:solidFill>
                <a:srgbClr val="0000FF"/>
              </a:solidFill>
            </a:endParaRPr>
          </a:p>
        </p:txBody>
      </p:sp>
      <p:pic>
        <p:nvPicPr>
          <p:cNvPr id="59394" name="Picture 2" descr="http://www.uniformcountry.com/uploads/lrg_Product_302_529494717.jpg"/>
          <p:cNvPicPr>
            <a:picLocks noChangeAspect="1" noChangeArrowheads="1"/>
          </p:cNvPicPr>
          <p:nvPr/>
        </p:nvPicPr>
        <p:blipFill>
          <a:blip r:embed="rId2" cstate="print"/>
          <a:srcRect/>
          <a:stretch>
            <a:fillRect/>
          </a:stretch>
        </p:blipFill>
        <p:spPr bwMode="auto">
          <a:xfrm>
            <a:off x="5867400" y="1371600"/>
            <a:ext cx="2867025"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TotalTime>
  <Words>2262</Words>
  <Application>Microsoft Office PowerPoint</Application>
  <PresentationFormat>On-screen Show (4:3)</PresentationFormat>
  <Paragraphs>234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Laboratory Safety Training Division of Science and Mathematics </vt:lpstr>
      <vt:lpstr>Introduction</vt:lpstr>
      <vt:lpstr>General Safety Rules</vt:lpstr>
      <vt:lpstr>Personal Protective Equipment (PPE)…</vt:lpstr>
      <vt:lpstr>Slide 5</vt:lpstr>
      <vt:lpstr>Slide 6</vt:lpstr>
      <vt:lpstr>Slide 7</vt:lpstr>
      <vt:lpstr>Slide 8</vt:lpstr>
      <vt:lpstr>Protective clothing…</vt:lpstr>
      <vt:lpstr>Footwear…</vt:lpstr>
      <vt:lpstr>Shoe styles (or lack of) NOT allowed in the lab…</vt:lpstr>
      <vt:lpstr>Shoe styles allowed in the lab…</vt:lpstr>
      <vt:lpstr>Gloves…</vt:lpstr>
      <vt:lpstr>Dress Code…</vt:lpstr>
      <vt:lpstr>Slide 15</vt:lpstr>
      <vt:lpstr>Slide 16</vt:lpstr>
      <vt:lpstr>Slide 17</vt:lpstr>
      <vt:lpstr>Slide 18</vt:lpstr>
      <vt:lpstr>Dress Recommendations</vt:lpstr>
      <vt:lpstr>Slide 20</vt:lpstr>
      <vt:lpstr>Slide 21</vt:lpstr>
      <vt:lpstr>Slide 22</vt:lpstr>
      <vt:lpstr>Slide 23</vt:lpstr>
      <vt:lpstr>Slide 24</vt:lpstr>
      <vt:lpstr>Slide 25</vt:lpstr>
      <vt:lpstr>Slide 26</vt:lpstr>
      <vt:lpstr>Slide 27</vt:lpstr>
      <vt:lpstr>Slide 28</vt:lpstr>
      <vt:lpstr>What to Do in Case of an Accident: Always tell your instructor about all accidents immediately!!!  </vt:lpstr>
      <vt:lpstr>Slide 30</vt:lpstr>
      <vt:lpstr>Slide 31</vt:lpstr>
      <vt:lpstr>Slide 32</vt:lpstr>
      <vt:lpstr>To evacuate the lab properly, you should quickly and calmly do the following: </vt:lpstr>
      <vt:lpstr>What to Do in Case of an Injury or Illness:</vt:lpstr>
      <vt:lpstr>Slide 35</vt:lpstr>
      <vt:lpstr>Slide 36</vt:lpstr>
      <vt:lpstr>Symbols in the lab…</vt:lpstr>
      <vt:lpstr>Slide 38</vt:lpstr>
      <vt:lpstr>Slide 39</vt:lpstr>
      <vt:lpstr>Slide 40</vt:lpstr>
      <vt:lpstr>Slide 41</vt:lpstr>
      <vt:lpstr>Slide 42</vt:lpstr>
    </vt:vector>
  </TitlesOfParts>
  <Company>Purdue University North Central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 Training</dc:title>
  <dc:creator>Information Services</dc:creator>
  <cp:lastModifiedBy>jbeil</cp:lastModifiedBy>
  <cp:revision>72</cp:revision>
  <cp:lastPrinted>2012-08-03T16:50:12Z</cp:lastPrinted>
  <dcterms:created xsi:type="dcterms:W3CDTF">2010-08-03T17:14:09Z</dcterms:created>
  <dcterms:modified xsi:type="dcterms:W3CDTF">2016-08-10T19:57:36Z</dcterms:modified>
</cp:coreProperties>
</file>