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2"/>
  </p:notesMasterIdLst>
  <p:handoutMasterIdLst>
    <p:handoutMasterId r:id="rId33"/>
  </p:handoutMasterIdLst>
  <p:sldIdLst>
    <p:sldId id="256" r:id="rId2"/>
    <p:sldId id="257" r:id="rId3"/>
    <p:sldId id="258" r:id="rId4"/>
    <p:sldId id="259" r:id="rId5"/>
    <p:sldId id="266" r:id="rId6"/>
    <p:sldId id="261" r:id="rId7"/>
    <p:sldId id="262" r:id="rId8"/>
    <p:sldId id="263" r:id="rId9"/>
    <p:sldId id="264" r:id="rId10"/>
    <p:sldId id="260" r:id="rId11"/>
    <p:sldId id="278" r:id="rId12"/>
    <p:sldId id="280" r:id="rId13"/>
    <p:sldId id="281" r:id="rId14"/>
    <p:sldId id="279" r:id="rId15"/>
    <p:sldId id="267" r:id="rId16"/>
    <p:sldId id="270" r:id="rId17"/>
    <p:sldId id="268" r:id="rId18"/>
    <p:sldId id="289" r:id="rId19"/>
    <p:sldId id="274" r:id="rId20"/>
    <p:sldId id="271" r:id="rId21"/>
    <p:sldId id="292" r:id="rId22"/>
    <p:sldId id="276" r:id="rId23"/>
    <p:sldId id="290" r:id="rId24"/>
    <p:sldId id="282" r:id="rId25"/>
    <p:sldId id="287" r:id="rId26"/>
    <p:sldId id="288" r:id="rId27"/>
    <p:sldId id="286" r:id="rId28"/>
    <p:sldId id="273" r:id="rId29"/>
    <p:sldId id="272" r:id="rId30"/>
    <p:sldId id="277" r:id="rId3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C4A"/>
    <a:srgbClr val="82A9D4"/>
    <a:srgbClr val="CEB888"/>
    <a:srgbClr val="F98D33"/>
    <a:srgbClr val="F58A31"/>
    <a:srgbClr val="259F7F"/>
    <a:srgbClr val="99BADD"/>
    <a:srgbClr val="461D7C"/>
    <a:srgbClr val="D61304"/>
    <a:srgbClr val="B59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F7322-761D-4F51-8E13-E49F40D2CB6A}" v="32" dt="2020-09-08T14:45:29.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9533" autoAdjust="0"/>
  </p:normalViewPr>
  <p:slideViewPr>
    <p:cSldViewPr snapToGrid="0">
      <p:cViewPr varScale="1">
        <p:scale>
          <a:sx n="72" d="100"/>
          <a:sy n="72" d="100"/>
        </p:scale>
        <p:origin x="1020" y="7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ttman, Alice E" userId="S::apittman10973@live.eicc.edu::013004c8-3c44-4f0e-a769-12372287243e" providerId="AD" clId="Web-{A16F7322-761D-4F51-8E13-E49F40D2CB6A}"/>
    <pc:docChg chg="addSld modSld addMainMaster delMainMaster">
      <pc:chgData name="Pittman, Alice E" userId="S::apittman10973@live.eicc.edu::013004c8-3c44-4f0e-a769-12372287243e" providerId="AD" clId="Web-{A16F7322-761D-4F51-8E13-E49F40D2CB6A}" dt="2020-09-08T14:45:54.985" v="32"/>
      <pc:docMkLst>
        <pc:docMk/>
      </pc:docMkLst>
      <pc:sldChg chg="addSp modSp mod setBg modClrScheme chgLayout">
        <pc:chgData name="Pittman, Alice E" userId="S::apittman10973@live.eicc.edu::013004c8-3c44-4f0e-a769-12372287243e" providerId="AD" clId="Web-{A16F7322-761D-4F51-8E13-E49F40D2CB6A}" dt="2020-09-08T14:45:02.047" v="30" actId="14100"/>
        <pc:sldMkLst>
          <pc:docMk/>
          <pc:sldMk cId="109857222" sldId="256"/>
        </pc:sldMkLst>
        <pc:spChg chg="mod">
          <ac:chgData name="Pittman, Alice E" userId="S::apittman10973@live.eicc.edu::013004c8-3c44-4f0e-a769-12372287243e" providerId="AD" clId="Web-{A16F7322-761D-4F51-8E13-E49F40D2CB6A}" dt="2020-09-08T14:44:33.688" v="7" actId="20577"/>
          <ac:spMkLst>
            <pc:docMk/>
            <pc:sldMk cId="109857222" sldId="256"/>
            <ac:spMk id="2" creationId="{00000000-0000-0000-0000-000000000000}"/>
          </ac:spMkLst>
        </pc:spChg>
        <pc:spChg chg="mod">
          <ac:chgData name="Pittman, Alice E" userId="S::apittman10973@live.eicc.edu::013004c8-3c44-4f0e-a769-12372287243e" providerId="AD" clId="Web-{A16F7322-761D-4F51-8E13-E49F40D2CB6A}" dt="2020-09-08T14:45:02.047" v="30" actId="14100"/>
          <ac:spMkLst>
            <pc:docMk/>
            <pc:sldMk cId="109857222" sldId="256"/>
            <ac:spMk id="3" creationId="{00000000-0000-0000-0000-000000000000}"/>
          </ac:spMkLst>
        </pc:spChg>
        <pc:spChg chg="add">
          <ac:chgData name="Pittman, Alice E" userId="S::apittman10973@live.eicc.edu::013004c8-3c44-4f0e-a769-12372287243e" providerId="AD" clId="Web-{A16F7322-761D-4F51-8E13-E49F40D2CB6A}" dt="2020-09-08T14:44:15.079" v="0"/>
          <ac:spMkLst>
            <pc:docMk/>
            <pc:sldMk cId="109857222" sldId="256"/>
            <ac:spMk id="9" creationId="{06DA9DF9-31F7-4056-B42E-878CC92417B8}"/>
          </ac:spMkLst>
        </pc:spChg>
        <pc:picChg chg="add">
          <ac:chgData name="Pittman, Alice E" userId="S::apittman10973@live.eicc.edu::013004c8-3c44-4f0e-a769-12372287243e" providerId="AD" clId="Web-{A16F7322-761D-4F51-8E13-E49F40D2CB6A}" dt="2020-09-08T14:44:15.079" v="0"/>
          <ac:picMkLst>
            <pc:docMk/>
            <pc:sldMk cId="109857222" sldId="256"/>
            <ac:picMk id="4" creationId="{29CF591E-DE35-4D9F-BEBE-9F2AE30ED05A}"/>
          </ac:picMkLst>
        </pc:picChg>
      </pc:sldChg>
      <pc:sldChg chg="addSp delSp modSp new mod setBg">
        <pc:chgData name="Pittman, Alice E" userId="S::apittman10973@live.eicc.edu::013004c8-3c44-4f0e-a769-12372287243e" providerId="AD" clId="Web-{A16F7322-761D-4F51-8E13-E49F40D2CB6A}" dt="2020-09-08T14:45:54.985" v="32"/>
        <pc:sldMkLst>
          <pc:docMk/>
          <pc:sldMk cId="3465696478" sldId="257"/>
        </pc:sldMkLst>
        <pc:spChg chg="mod">
          <ac:chgData name="Pittman, Alice E" userId="S::apittman10973@live.eicc.edu::013004c8-3c44-4f0e-a769-12372287243e" providerId="AD" clId="Web-{A16F7322-761D-4F51-8E13-E49F40D2CB6A}" dt="2020-09-08T14:45:54.985" v="32"/>
          <ac:spMkLst>
            <pc:docMk/>
            <pc:sldMk cId="3465696478" sldId="257"/>
            <ac:spMk id="2" creationId="{031F0928-599A-49BC-9ED1-D671AACFD2F5}"/>
          </ac:spMkLst>
        </pc:spChg>
        <pc:spChg chg="del">
          <ac:chgData name="Pittman, Alice E" userId="S::apittman10973@live.eicc.edu::013004c8-3c44-4f0e-a769-12372287243e" providerId="AD" clId="Web-{A16F7322-761D-4F51-8E13-E49F40D2CB6A}" dt="2020-09-08T14:45:54.985" v="32"/>
          <ac:spMkLst>
            <pc:docMk/>
            <pc:sldMk cId="3465696478" sldId="257"/>
            <ac:spMk id="3" creationId="{66BA33E2-9AF1-47A8-934B-F3E362459115}"/>
          </ac:spMkLst>
        </pc:spChg>
        <pc:spChg chg="add">
          <ac:chgData name="Pittman, Alice E" userId="S::apittman10973@live.eicc.edu::013004c8-3c44-4f0e-a769-12372287243e" providerId="AD" clId="Web-{A16F7322-761D-4F51-8E13-E49F40D2CB6A}" dt="2020-09-08T14:45:54.985" v="32"/>
          <ac:spMkLst>
            <pc:docMk/>
            <pc:sldMk cId="3465696478" sldId="257"/>
            <ac:spMk id="8" creationId="{0D57E7FA-E8FC-45AC-868F-CDC8144939D6}"/>
          </ac:spMkLst>
        </pc:spChg>
        <pc:spChg chg="add">
          <ac:chgData name="Pittman, Alice E" userId="S::apittman10973@live.eicc.edu::013004c8-3c44-4f0e-a769-12372287243e" providerId="AD" clId="Web-{A16F7322-761D-4F51-8E13-E49F40D2CB6A}" dt="2020-09-08T14:45:54.985" v="32"/>
          <ac:spMkLst>
            <pc:docMk/>
            <pc:sldMk cId="3465696478" sldId="257"/>
            <ac:spMk id="10" creationId="{80E21785-62D8-430F-9521-90166EF7C8F0}"/>
          </ac:spMkLst>
        </pc:spChg>
        <pc:spChg chg="add">
          <ac:chgData name="Pittman, Alice E" userId="S::apittman10973@live.eicc.edu::013004c8-3c44-4f0e-a769-12372287243e" providerId="AD" clId="Web-{A16F7322-761D-4F51-8E13-E49F40D2CB6A}" dt="2020-09-08T14:45:54.985" v="32"/>
          <ac:spMkLst>
            <pc:docMk/>
            <pc:sldMk cId="3465696478" sldId="257"/>
            <ac:spMk id="12" creationId="{ED7CF8A0-D3E4-4A16-87D3-1D973AC61BF1}"/>
          </ac:spMkLst>
        </pc:spChg>
      </pc:sldChg>
      <pc:sldMasterChg chg="del delSldLayout">
        <pc:chgData name="Pittman, Alice E" userId="S::apittman10973@live.eicc.edu::013004c8-3c44-4f0e-a769-12372287243e" providerId="AD" clId="Web-{A16F7322-761D-4F51-8E13-E49F40D2CB6A}" dt="2020-09-08T14:44:15.079" v="0"/>
        <pc:sldMasterMkLst>
          <pc:docMk/>
          <pc:sldMasterMk cId="2460954070" sldId="2147483660"/>
        </pc:sldMasterMkLst>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2385387890" sldId="2147483661"/>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949138452" sldId="2147483662"/>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2591524520" sldId="2147483663"/>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1203092039" sldId="2147483664"/>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3733172339" sldId="2147483665"/>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3210312558" sldId="2147483666"/>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3146388984" sldId="2147483667"/>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3171841454" sldId="2147483668"/>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1718958274" sldId="2147483669"/>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2202905451" sldId="2147483670"/>
          </pc:sldLayoutMkLst>
        </pc:sldLayoutChg>
        <pc:sldLayoutChg chg="del">
          <pc:chgData name="Pittman, Alice E" userId="S::apittman10973@live.eicc.edu::013004c8-3c44-4f0e-a769-12372287243e" providerId="AD" clId="Web-{A16F7322-761D-4F51-8E13-E49F40D2CB6A}" dt="2020-09-08T14:44:15.079" v="0"/>
          <pc:sldLayoutMkLst>
            <pc:docMk/>
            <pc:sldMasterMk cId="2460954070" sldId="2147483660"/>
            <pc:sldLayoutMk cId="3479445657" sldId="2147483671"/>
          </pc:sldLayoutMkLst>
        </pc:sldLayoutChg>
      </pc:sldMasterChg>
      <pc:sldMasterChg chg="add addSldLayout">
        <pc:chgData name="Pittman, Alice E" userId="S::apittman10973@live.eicc.edu::013004c8-3c44-4f0e-a769-12372287243e" providerId="AD" clId="Web-{A16F7322-761D-4F51-8E13-E49F40D2CB6A}" dt="2020-09-08T14:44:15.079" v="0"/>
        <pc:sldMasterMkLst>
          <pc:docMk/>
          <pc:sldMasterMk cId="3954975255" sldId="2147483751"/>
        </pc:sldMasterMkLst>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2149102323" sldId="2147483739"/>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3717062115" sldId="2147483740"/>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4005262817" sldId="2147483741"/>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3124133250" sldId="2147483742"/>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3035852143" sldId="2147483743"/>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397932704" sldId="2147483744"/>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1189929123" sldId="2147483745"/>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1457424455" sldId="2147483746"/>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2584105687" sldId="2147483747"/>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2112445818" sldId="2147483748"/>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3793673613" sldId="2147483749"/>
          </pc:sldLayoutMkLst>
        </pc:sldLayoutChg>
        <pc:sldLayoutChg chg="add">
          <pc:chgData name="Pittman, Alice E" userId="S::apittman10973@live.eicc.edu::013004c8-3c44-4f0e-a769-12372287243e" providerId="AD" clId="Web-{A16F7322-761D-4F51-8E13-E49F40D2CB6A}" dt="2020-09-08T14:44:15.079" v="0"/>
          <pc:sldLayoutMkLst>
            <pc:docMk/>
            <pc:sldMasterMk cId="3954975255" sldId="2147483751"/>
            <pc:sldLayoutMk cId="3031805490" sldId="214748375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BA34270-3061-40F9-81F0-80A2060EB044}" type="datetimeFigureOut">
              <a:rPr lang="en-US" smtClean="0"/>
              <a:t>3/8/2021</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AEC3984-076D-4006-964C-3BC6B55C3D0D}" type="slidenum">
              <a:rPr lang="en-US" smtClean="0"/>
              <a:t>‹#›</a:t>
            </a:fld>
            <a:endParaRPr lang="en-US"/>
          </a:p>
        </p:txBody>
      </p:sp>
    </p:spTree>
    <p:extLst>
      <p:ext uri="{BB962C8B-B14F-4D97-AF65-F5344CB8AC3E}">
        <p14:creationId xmlns:p14="http://schemas.microsoft.com/office/powerpoint/2010/main" val="2212758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325FA7E-F4E2-4F22-AF78-FE72CE6F8F91}" type="datetimeFigureOut">
              <a:rPr lang="en-US" smtClean="0"/>
              <a:t>3/8/2021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CBF0D28-D28F-411E-A02C-2A3977A3F91E}" type="slidenum">
              <a:rPr lang="en-US" smtClean="0"/>
              <a:t>‹#›</a:t>
            </a:fld>
            <a:endParaRPr lang="en-US"/>
          </a:p>
        </p:txBody>
      </p:sp>
    </p:spTree>
    <p:extLst>
      <p:ext uri="{BB962C8B-B14F-4D97-AF65-F5344CB8AC3E}">
        <p14:creationId xmlns:p14="http://schemas.microsoft.com/office/powerpoint/2010/main" val="228340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1</a:t>
            </a:fld>
            <a:endParaRPr lang="en-US"/>
          </a:p>
        </p:txBody>
      </p:sp>
    </p:spTree>
    <p:extLst>
      <p:ext uri="{BB962C8B-B14F-4D97-AF65-F5344CB8AC3E}">
        <p14:creationId xmlns:p14="http://schemas.microsoft.com/office/powerpoint/2010/main" val="4233349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that last bit about goals? </a:t>
            </a:r>
          </a:p>
          <a:p>
            <a:r>
              <a:rPr lang="en-US" dirty="0" smtClean="0"/>
              <a:t>Yes, that’s right, having goals is so important!</a:t>
            </a:r>
            <a:r>
              <a:rPr lang="en-US" baseline="0" dirty="0" smtClean="0"/>
              <a:t> Set both short-term and long-term goals. </a:t>
            </a:r>
          </a:p>
          <a:p>
            <a:r>
              <a:rPr lang="en-US" baseline="0" dirty="0" smtClean="0"/>
              <a:t>Want an A? Want to write a great essay? Specify what you want and keep that goal visible until you reach it. </a:t>
            </a:r>
          </a:p>
          <a:p>
            <a:r>
              <a:rPr lang="en-US" baseline="0" dirty="0" smtClean="0"/>
              <a:t>You’ll need to wisely manage your time to achieve your goals.</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10</a:t>
            </a:fld>
            <a:endParaRPr lang="en-US"/>
          </a:p>
        </p:txBody>
      </p:sp>
    </p:spTree>
    <p:extLst>
      <p:ext uri="{BB962C8B-B14F-4D97-AF65-F5344CB8AC3E}">
        <p14:creationId xmlns:p14="http://schemas.microsoft.com/office/powerpoint/2010/main" val="246021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goal should be SMART: specific, measurable, achievable, realistic, and timely.</a:t>
            </a:r>
          </a:p>
          <a:p>
            <a:r>
              <a:rPr lang="en-US" baseline="0" dirty="0" smtClean="0"/>
              <a:t>S – What, specifically, do you want to accomplish?</a:t>
            </a:r>
          </a:p>
          <a:p>
            <a:r>
              <a:rPr lang="en-US" baseline="0" dirty="0" smtClean="0"/>
              <a:t>M – How will you know when you’ve reached your goal? You’ll want some tangible evidence of completion.</a:t>
            </a:r>
          </a:p>
          <a:p>
            <a:r>
              <a:rPr lang="en-US" baseline="0" dirty="0" smtClean="0"/>
              <a:t>A – Achievable, or attainable. Is it in your power to accomplish it? Your goal should be challenging, but *realistic.</a:t>
            </a:r>
          </a:p>
          <a:p>
            <a:r>
              <a:rPr lang="en-US" baseline="0" dirty="0" smtClean="0"/>
              <a:t>R – Can you realistically achieve it? This R is sometimes referred to as “Relevant” since a goal that is aligned with your values and life goals will be applicable to your self-improvement.</a:t>
            </a:r>
          </a:p>
          <a:p>
            <a:r>
              <a:rPr lang="en-US" baseline="0" dirty="0" smtClean="0"/>
              <a:t>T – When exactly do you want to accomplish it? Don’t leave the time frame open-ended for “some day.” </a:t>
            </a:r>
          </a:p>
          <a:p>
            <a:r>
              <a:rPr lang="en-US" baseline="0" dirty="0" smtClean="0"/>
              <a:t>Manage your commitments along the way and celebrate small victories.</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11</a:t>
            </a:fld>
            <a:endParaRPr lang="en-US"/>
          </a:p>
        </p:txBody>
      </p:sp>
    </p:spTree>
    <p:extLst>
      <p:ext uri="{BB962C8B-B14F-4D97-AF65-F5344CB8AC3E}">
        <p14:creationId xmlns:p14="http://schemas.microsoft.com/office/powerpoint/2010/main" val="160216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Stephen Covey is the author of </a:t>
            </a:r>
            <a:r>
              <a:rPr lang="en-US" i="1" dirty="0" smtClean="0"/>
              <a:t>The 7</a:t>
            </a:r>
            <a:r>
              <a:rPr lang="en-US" i="1" baseline="0" dirty="0" smtClean="0"/>
              <a:t> Habits of Highly Effective People</a:t>
            </a:r>
            <a:r>
              <a:rPr lang="en-US" i="0" baseline="0" dirty="0" smtClean="0"/>
              <a:t>.</a:t>
            </a:r>
            <a:endParaRPr lang="en-US" dirty="0" smtClean="0"/>
          </a:p>
          <a:p>
            <a:pPr defTabSz="931774">
              <a:defRPr/>
            </a:pPr>
            <a:r>
              <a:rPr lang="en-US" dirty="0" smtClean="0"/>
              <a:t>This short video discusses Covey’s time-management matrix. It is addressed to those in business, but can apply to anyone. </a:t>
            </a:r>
          </a:p>
          <a:p>
            <a:pPr defTabSz="931774">
              <a:defRPr/>
            </a:pPr>
            <a:r>
              <a:rPr lang="en-US" dirty="0" smtClean="0"/>
              <a:t>It could get you thinking about your own priorities</a:t>
            </a:r>
            <a:r>
              <a:rPr lang="en-US" baseline="0" dirty="0" smtClean="0"/>
              <a:t>.</a:t>
            </a:r>
            <a:r>
              <a:rPr lang="en-US" dirty="0" smtClean="0"/>
              <a:t> </a:t>
            </a:r>
          </a:p>
          <a:p>
            <a:pPr defTabSz="931774">
              <a:defRPr/>
            </a:pPr>
            <a:r>
              <a:rPr lang="en-US" dirty="0" smtClean="0"/>
              <a:t>&lt;</a:t>
            </a:r>
            <a:r>
              <a:rPr lang="en-US" baseline="0" dirty="0" smtClean="0"/>
              <a:t> play video &gt;</a:t>
            </a:r>
            <a:endParaRPr lang="en-US" dirty="0" smtClean="0"/>
          </a:p>
          <a:p>
            <a:pPr defTabSz="931774">
              <a:defRPr/>
            </a:pPr>
            <a:r>
              <a:rPr lang="en-US" dirty="0" smtClean="0"/>
              <a:t>As you saw, it is crucial to your productivity for you to be able to determine</a:t>
            </a:r>
            <a:r>
              <a:rPr lang="en-US" baseline="0" dirty="0" smtClean="0"/>
              <a:t> the activities that fall within each quadrant. </a:t>
            </a:r>
            <a:endParaRPr lang="en-US" dirty="0" smtClean="0"/>
          </a:p>
          <a:p>
            <a:pPr defTabSz="931774">
              <a:defRPr/>
            </a:pPr>
            <a:r>
              <a:rPr lang="en-US" dirty="0" smtClean="0"/>
              <a:t>Overall, Covey believes that we need to spend more time in Quadrant 2 - the quadrant that is often neglected but extremely important in reaching one’s goals.</a:t>
            </a:r>
          </a:p>
          <a:p>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12</a:t>
            </a:fld>
            <a:endParaRPr lang="en-US"/>
          </a:p>
        </p:txBody>
      </p:sp>
    </p:spTree>
    <p:extLst>
      <p:ext uri="{BB962C8B-B14F-4D97-AF65-F5344CB8AC3E}">
        <p14:creationId xmlns:p14="http://schemas.microsoft.com/office/powerpoint/2010/main" val="63050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smtClean="0"/>
              <a:t>Using a weekly time grid like this one will help</a:t>
            </a:r>
            <a:r>
              <a:rPr lang="en-US" b="0" baseline="0" dirty="0" smtClean="0"/>
              <a:t> you get organized and plan for success.</a:t>
            </a:r>
          </a:p>
          <a:p>
            <a:pPr defTabSz="931774">
              <a:defRPr/>
            </a:pPr>
            <a:r>
              <a:rPr lang="en-US" b="0" baseline="0" dirty="0" smtClean="0"/>
              <a:t>Here’s how it works:</a:t>
            </a:r>
            <a:endParaRPr lang="en-US" b="0" dirty="0" smtClean="0"/>
          </a:p>
          <a:p>
            <a:pPr defTabSz="931774">
              <a:defRPr/>
            </a:pPr>
            <a:r>
              <a:rPr lang="en-US" b="1" dirty="0" smtClean="0"/>
              <a:t>Part 1: Map out your week so you can see your unscheduled/free time.</a:t>
            </a:r>
          </a:p>
          <a:p>
            <a:pPr defTabSz="931774">
              <a:defRPr/>
            </a:pPr>
            <a:r>
              <a:rPr lang="en-US" b="1" dirty="0" smtClean="0">
                <a:effectLst/>
              </a:rPr>
              <a:t> Step 1: </a:t>
            </a:r>
            <a:r>
              <a:rPr lang="en-US" b="0" dirty="0" smtClean="0">
                <a:effectLst/>
              </a:rPr>
              <a:t>Block out your classes and work study/job.</a:t>
            </a:r>
          </a:p>
          <a:p>
            <a:pPr defTabSz="931774">
              <a:defRPr/>
            </a:pPr>
            <a:r>
              <a:rPr lang="en-US" b="1" dirty="0" smtClean="0"/>
              <a:t> Step 2: </a:t>
            </a:r>
            <a:r>
              <a:rPr lang="en-US" b="0" dirty="0" smtClean="0"/>
              <a:t>Block out when you will wake up, get ready for the day, eat and plan to go to sleep.</a:t>
            </a:r>
          </a:p>
          <a:p>
            <a:pPr defTabSz="931774">
              <a:defRPr/>
            </a:pPr>
            <a:r>
              <a:rPr lang="en-US" b="1" dirty="0" smtClean="0"/>
              <a:t> Step 3: </a:t>
            </a:r>
            <a:r>
              <a:rPr lang="en-US" b="0" dirty="0" smtClean="0"/>
              <a:t>Block out when you want to exercise (or something to take care of you!).</a:t>
            </a:r>
          </a:p>
          <a:p>
            <a:pPr defTabSz="931774">
              <a:defRPr/>
            </a:pPr>
            <a:r>
              <a:rPr lang="en-US" b="1" dirty="0" smtClean="0"/>
              <a:t>Part 2: Block out time that you will work on school assignments.</a:t>
            </a:r>
          </a:p>
          <a:p>
            <a:pPr defTabSz="931774">
              <a:defRPr/>
            </a:pPr>
            <a:r>
              <a:rPr lang="en-US" b="0" dirty="0" smtClean="0"/>
              <a:t>Your finished grid will look something like this sample</a:t>
            </a:r>
            <a:r>
              <a:rPr lang="en-US" b="0" baseline="0" dirty="0" smtClean="0"/>
              <a:t> schedule. </a:t>
            </a:r>
            <a:endParaRPr lang="en-US" b="0" dirty="0" smtClean="0"/>
          </a:p>
          <a:p>
            <a:pPr defTabSz="931774">
              <a:defRPr/>
            </a:pPr>
            <a:r>
              <a:rPr lang="en-US" b="1" dirty="0" smtClean="0"/>
              <a:t>Part 3: Know what you need to get done this week and the next (two or three).</a:t>
            </a:r>
          </a:p>
          <a:p>
            <a:pPr defTabSz="931774">
              <a:defRPr/>
            </a:pPr>
            <a:endParaRPr lang="en-US" b="1" dirty="0" smtClean="0"/>
          </a:p>
          <a:p>
            <a:pPr defTabSz="931774">
              <a:defRPr/>
            </a:pPr>
            <a:endParaRPr lang="en-US" b="0" dirty="0" smtClean="0"/>
          </a:p>
          <a:p>
            <a:pPr defTabSz="931774">
              <a:defRPr/>
            </a:pPr>
            <a:endParaRPr lang="en-US" b="1" dirty="0" smtClean="0"/>
          </a:p>
          <a:p>
            <a:pPr defTabSz="931774">
              <a:defRPr/>
            </a:pPr>
            <a:endParaRPr lang="en-US" b="1" dirty="0" smtClean="0"/>
          </a:p>
          <a:p>
            <a:pPr defTabSz="931774">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13</a:t>
            </a:fld>
            <a:endParaRPr lang="en-US"/>
          </a:p>
        </p:txBody>
      </p:sp>
    </p:spTree>
    <p:extLst>
      <p:ext uri="{BB962C8B-B14F-4D97-AF65-F5344CB8AC3E}">
        <p14:creationId xmlns:p14="http://schemas.microsoft.com/office/powerpoint/2010/main" val="187644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studying?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Take a moment and</a:t>
            </a:r>
            <a:r>
              <a:rPr lang="en-US" baseline="0" dirty="0" smtClean="0"/>
              <a:t> think about your own answer to this question.</a:t>
            </a:r>
          </a:p>
          <a:p>
            <a:endParaRPr lang="en-US" dirty="0" smtClean="0"/>
          </a:p>
          <a:p>
            <a:r>
              <a:rPr lang="en-US" dirty="0" smtClean="0"/>
              <a:t>Many students are unsure of HOW to study … but the answer to</a:t>
            </a:r>
            <a:r>
              <a:rPr lang="en-US" baseline="0" dirty="0" smtClean="0"/>
              <a:t> “How do I study?” really comes from </a:t>
            </a:r>
            <a:r>
              <a:rPr lang="en-US" dirty="0" smtClean="0"/>
              <a:t>understanding *</a:t>
            </a:r>
            <a:r>
              <a:rPr lang="en-US" b="1" dirty="0" smtClean="0"/>
              <a:t>what studying is</a:t>
            </a:r>
            <a:r>
              <a:rPr lang="en-US" b="0" dirty="0" smtClean="0"/>
              <a:t> …</a:t>
            </a:r>
            <a:r>
              <a:rPr lang="en-US" dirty="0" smtClean="0"/>
              <a:t> let’s take a</a:t>
            </a:r>
            <a:r>
              <a:rPr lang="en-US" baseline="0" dirty="0" smtClean="0"/>
              <a:t> look.</a:t>
            </a:r>
            <a:endParaRPr lang="en-US" dirty="0" smtClean="0"/>
          </a:p>
          <a:p>
            <a:endParaRPr lang="en-US" baseline="0" dirty="0" smtClean="0"/>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CCBF0D28-D28F-411E-A02C-2A3977A3F91E}" type="slidenum">
              <a:rPr lang="en-US" smtClean="0"/>
              <a:t>14</a:t>
            </a:fld>
            <a:endParaRPr lang="en-US"/>
          </a:p>
        </p:txBody>
      </p:sp>
    </p:spTree>
    <p:extLst>
      <p:ext uri="{BB962C8B-B14F-4D97-AF65-F5344CB8AC3E}">
        <p14:creationId xmlns:p14="http://schemas.microsoft.com/office/powerpoint/2010/main" val="27917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process begins before class even</a:t>
            </a:r>
            <a:r>
              <a:rPr lang="en-US" baseline="0" dirty="0" smtClean="0"/>
              <a:t> meets. Classes vary, but preparation is the key to success for all. Let’s look at the Study Cycle.</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15</a:t>
            </a:fld>
            <a:endParaRPr lang="en-US"/>
          </a:p>
        </p:txBody>
      </p:sp>
    </p:spTree>
    <p:extLst>
      <p:ext uri="{BB962C8B-B14F-4D97-AF65-F5344CB8AC3E}">
        <p14:creationId xmlns:p14="http://schemas.microsoft.com/office/powerpoint/2010/main" val="315100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16</a:t>
            </a:fld>
            <a:endParaRPr lang="en-US"/>
          </a:p>
        </p:txBody>
      </p:sp>
    </p:spTree>
    <p:extLst>
      <p:ext uri="{BB962C8B-B14F-4D97-AF65-F5344CB8AC3E}">
        <p14:creationId xmlns:p14="http://schemas.microsoft.com/office/powerpoint/2010/main" val="424364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17</a:t>
            </a:fld>
            <a:endParaRPr lang="en-US"/>
          </a:p>
        </p:txBody>
      </p:sp>
    </p:spTree>
    <p:extLst>
      <p:ext uri="{BB962C8B-B14F-4D97-AF65-F5344CB8AC3E}">
        <p14:creationId xmlns:p14="http://schemas.microsoft.com/office/powerpoint/2010/main" val="840138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Survey</a:t>
            </a:r>
            <a:r>
              <a:rPr lang="en-US" dirty="0" smtClean="0"/>
              <a:t>: This means previewing the titles, headings, sections, diagrams, and other content.</a:t>
            </a:r>
          </a:p>
          <a:p>
            <a:r>
              <a:rPr lang="en-US" u="sng" dirty="0" smtClean="0"/>
              <a:t>Question</a:t>
            </a:r>
            <a:r>
              <a:rPr lang="en-US" dirty="0" smtClean="0"/>
              <a:t>: During the surveying process, ask yourself some </a:t>
            </a:r>
            <a:r>
              <a:rPr lang="en-US" b="1" dirty="0" smtClean="0"/>
              <a:t>questions</a:t>
            </a:r>
            <a:r>
              <a:rPr lang="en-US" b="0" baseline="0" dirty="0" smtClean="0"/>
              <a:t> … </a:t>
            </a:r>
            <a:r>
              <a:rPr lang="en-US" dirty="0" smtClean="0"/>
              <a:t>It can be helpful to ask questions related to a section heading.</a:t>
            </a:r>
          </a:p>
          <a:p>
            <a:r>
              <a:rPr lang="en-US" u="sng" dirty="0" smtClean="0"/>
              <a:t>Read</a:t>
            </a:r>
            <a:r>
              <a:rPr lang="en-US" dirty="0" smtClean="0"/>
              <a:t>: Begin to </a:t>
            </a:r>
            <a:r>
              <a:rPr lang="en-US" b="1" dirty="0" smtClean="0"/>
              <a:t>read</a:t>
            </a:r>
            <a:r>
              <a:rPr lang="en-US" dirty="0" smtClean="0"/>
              <a:t>, with the goal of a few paragraphs or one section at a time. Search for the answers to your questions as you go along.</a:t>
            </a:r>
          </a:p>
          <a:p>
            <a:r>
              <a:rPr lang="en-US" u="sng" dirty="0" smtClean="0"/>
              <a:t>Recite</a:t>
            </a:r>
            <a:r>
              <a:rPr lang="en-US" dirty="0" smtClean="0"/>
              <a:t>: After reading a few paragraphs or one section as described above, stop reading and take time to </a:t>
            </a:r>
            <a:r>
              <a:rPr lang="en-US" b="1" dirty="0" smtClean="0"/>
              <a:t>recite </a:t>
            </a:r>
            <a:r>
              <a:rPr lang="en-US" b="0" dirty="0" smtClean="0"/>
              <a:t>–</a:t>
            </a:r>
            <a:r>
              <a:rPr lang="en-US" b="0" baseline="0" dirty="0" smtClean="0"/>
              <a:t> you’ll </a:t>
            </a:r>
            <a:r>
              <a:rPr lang="en-US" dirty="0" smtClean="0"/>
              <a:t>summarize the section in your own words. If you’re able to recall and explain the key information, great! Move to the next section. If not,</a:t>
            </a:r>
            <a:r>
              <a:rPr lang="en-US" baseline="0" dirty="0" smtClean="0"/>
              <a:t> g</a:t>
            </a:r>
            <a:r>
              <a:rPr lang="en-US" dirty="0" smtClean="0"/>
              <a:t>o back and try again before moving forward.</a:t>
            </a:r>
          </a:p>
          <a:p>
            <a:r>
              <a:rPr lang="en-US" u="sng" dirty="0" smtClean="0"/>
              <a:t>Review</a:t>
            </a:r>
            <a:r>
              <a:rPr lang="en-US" dirty="0" smtClean="0"/>
              <a:t>: Once you’ve arrived at the end of the chapter or article, take just a few moments to </a:t>
            </a:r>
            <a:r>
              <a:rPr lang="en-US" b="1" dirty="0" smtClean="0"/>
              <a:t>review</a:t>
            </a:r>
            <a:r>
              <a:rPr lang="en-US" dirty="0" smtClean="0"/>
              <a:t>. Use your own words to summarize the most important aspects of the reading, and remind yourself why it is important.</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18</a:t>
            </a:fld>
            <a:endParaRPr lang="en-US"/>
          </a:p>
        </p:txBody>
      </p:sp>
    </p:spTree>
    <p:extLst>
      <p:ext uri="{BB962C8B-B14F-4D97-AF65-F5344CB8AC3E}">
        <p14:creationId xmlns:p14="http://schemas.microsoft.com/office/powerpoint/2010/main" val="411037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numerous ways of taking good notes. Try something and find what works for</a:t>
            </a:r>
            <a:r>
              <a:rPr lang="en-US" baseline="0" dirty="0" smtClean="0"/>
              <a:t> you and the material you need to learn. Examples are best used for math classes.</a:t>
            </a:r>
          </a:p>
          <a:p>
            <a:r>
              <a:rPr lang="en-US" baseline="0" dirty="0" smtClean="0"/>
              <a:t>But you’ll still need to decide … do you want to hand-write your notes? Type them? Or use some combination of the two?</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19</a:t>
            </a:fld>
            <a:endParaRPr lang="en-US"/>
          </a:p>
        </p:txBody>
      </p:sp>
    </p:spTree>
    <p:extLst>
      <p:ext uri="{BB962C8B-B14F-4D97-AF65-F5344CB8AC3E}">
        <p14:creationId xmlns:p14="http://schemas.microsoft.com/office/powerpoint/2010/main" val="49452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ever feel like your study habits simply aren’t cutting it? Do you wonder what you could be doing to perform better in class and on exams? </a:t>
            </a:r>
          </a:p>
          <a:p>
            <a:r>
              <a:rPr lang="en-US" dirty="0"/>
              <a:t>Many students ask questions like these. </a:t>
            </a:r>
          </a:p>
          <a:p>
            <a:r>
              <a:rPr lang="en-US" dirty="0"/>
              <a:t>We will spend some time today re-framing the concept of studying. </a:t>
            </a:r>
          </a:p>
          <a:p>
            <a:r>
              <a:rPr lang="en-US" dirty="0"/>
              <a:t>You *might never have a midnight cram session again. (That’s the hope, anyway.)</a:t>
            </a:r>
          </a:p>
        </p:txBody>
      </p:sp>
      <p:sp>
        <p:nvSpPr>
          <p:cNvPr id="4" name="Slide Number Placeholder 3"/>
          <p:cNvSpPr>
            <a:spLocks noGrp="1"/>
          </p:cNvSpPr>
          <p:nvPr>
            <p:ph type="sldNum" sz="quarter" idx="10"/>
          </p:nvPr>
        </p:nvSpPr>
        <p:spPr/>
        <p:txBody>
          <a:bodyPr/>
          <a:lstStyle/>
          <a:p>
            <a:fld id="{CCBF0D28-D28F-411E-A02C-2A3977A3F91E}" type="slidenum">
              <a:rPr lang="en-US" smtClean="0"/>
              <a:t>2</a:t>
            </a:fld>
            <a:endParaRPr lang="en-US"/>
          </a:p>
        </p:txBody>
      </p:sp>
    </p:spTree>
    <p:extLst>
      <p:ext uri="{BB962C8B-B14F-4D97-AF65-F5344CB8AC3E}">
        <p14:creationId xmlns:p14="http://schemas.microsoft.com/office/powerpoint/2010/main" val="338936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20</a:t>
            </a:fld>
            <a:endParaRPr lang="en-US"/>
          </a:p>
        </p:txBody>
      </p:sp>
    </p:spTree>
    <p:extLst>
      <p:ext uri="{BB962C8B-B14F-4D97-AF65-F5344CB8AC3E}">
        <p14:creationId xmlns:p14="http://schemas.microsoft.com/office/powerpoint/2010/main" val="344262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21</a:t>
            </a:fld>
            <a:endParaRPr lang="en-US"/>
          </a:p>
        </p:txBody>
      </p:sp>
    </p:spTree>
    <p:extLst>
      <p:ext uri="{BB962C8B-B14F-4D97-AF65-F5344CB8AC3E}">
        <p14:creationId xmlns:p14="http://schemas.microsoft.com/office/powerpoint/2010/main" val="2664752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22</a:t>
            </a:fld>
            <a:endParaRPr lang="en-US"/>
          </a:p>
        </p:txBody>
      </p:sp>
    </p:spTree>
    <p:extLst>
      <p:ext uri="{BB962C8B-B14F-4D97-AF65-F5344CB8AC3E}">
        <p14:creationId xmlns:p14="http://schemas.microsoft.com/office/powerpoint/2010/main" val="4019316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23</a:t>
            </a:fld>
            <a:endParaRPr lang="en-US"/>
          </a:p>
        </p:txBody>
      </p:sp>
    </p:spTree>
    <p:extLst>
      <p:ext uri="{BB962C8B-B14F-4D97-AF65-F5344CB8AC3E}">
        <p14:creationId xmlns:p14="http://schemas.microsoft.com/office/powerpoint/2010/main" val="2723266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24</a:t>
            </a:fld>
            <a:endParaRPr lang="en-US"/>
          </a:p>
        </p:txBody>
      </p:sp>
    </p:spTree>
    <p:extLst>
      <p:ext uri="{BB962C8B-B14F-4D97-AF65-F5344CB8AC3E}">
        <p14:creationId xmlns:p14="http://schemas.microsoft.com/office/powerpoint/2010/main" val="247218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25</a:t>
            </a:fld>
            <a:endParaRPr lang="en-US"/>
          </a:p>
        </p:txBody>
      </p:sp>
    </p:spTree>
    <p:extLst>
      <p:ext uri="{BB962C8B-B14F-4D97-AF65-F5344CB8AC3E}">
        <p14:creationId xmlns:p14="http://schemas.microsoft.com/office/powerpoint/2010/main" val="2940012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26</a:t>
            </a:fld>
            <a:endParaRPr lang="en-US"/>
          </a:p>
        </p:txBody>
      </p:sp>
    </p:spTree>
    <p:extLst>
      <p:ext uri="{BB962C8B-B14F-4D97-AF65-F5344CB8AC3E}">
        <p14:creationId xmlns:p14="http://schemas.microsoft.com/office/powerpoint/2010/main" val="4210943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effective way to do it, is to do it.  ~ Amelia Earhart</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27</a:t>
            </a:fld>
            <a:endParaRPr lang="en-US"/>
          </a:p>
        </p:txBody>
      </p:sp>
    </p:spTree>
    <p:extLst>
      <p:ext uri="{BB962C8B-B14F-4D97-AF65-F5344CB8AC3E}">
        <p14:creationId xmlns:p14="http://schemas.microsoft.com/office/powerpoint/2010/main" val="583384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online</a:t>
            </a:r>
            <a:r>
              <a:rPr lang="en-US" baseline="0" dirty="0" smtClean="0"/>
              <a:t> resources to help with your academic success are extensive. Here’s a list of a few that I liked and used in this presentation. When you’re on campus, stop by the Success Center or send us an email; we will coordinate time with a tutor.</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28</a:t>
            </a:fld>
            <a:endParaRPr lang="en-US"/>
          </a:p>
        </p:txBody>
      </p:sp>
    </p:spTree>
    <p:extLst>
      <p:ext uri="{BB962C8B-B14F-4D97-AF65-F5344CB8AC3E}">
        <p14:creationId xmlns:p14="http://schemas.microsoft.com/office/powerpoint/2010/main" val="1837797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29</a:t>
            </a:fld>
            <a:endParaRPr lang="en-US"/>
          </a:p>
        </p:txBody>
      </p:sp>
    </p:spTree>
    <p:extLst>
      <p:ext uri="{BB962C8B-B14F-4D97-AF65-F5344CB8AC3E}">
        <p14:creationId xmlns:p14="http://schemas.microsoft.com/office/powerpoint/2010/main" val="22969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just as important</a:t>
            </a:r>
            <a:r>
              <a:rPr lang="en-US" baseline="0" dirty="0" smtClean="0"/>
              <a:t> to know what *not to do, as it is to know what TO do. So, first, let’s take a look at some habits to avoid: here are six mistakes you might be making during your study sessions.</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3</a:t>
            </a:fld>
            <a:endParaRPr lang="en-US"/>
          </a:p>
        </p:txBody>
      </p:sp>
    </p:spTree>
    <p:extLst>
      <p:ext uri="{BB962C8B-B14F-4D97-AF65-F5344CB8AC3E}">
        <p14:creationId xmlns:p14="http://schemas.microsoft.com/office/powerpoint/2010/main" val="2494722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F0D28-D28F-411E-A02C-2A3977A3F91E}" type="slidenum">
              <a:rPr lang="en-US" smtClean="0"/>
              <a:t>30</a:t>
            </a:fld>
            <a:endParaRPr lang="en-US"/>
          </a:p>
        </p:txBody>
      </p:sp>
    </p:spTree>
    <p:extLst>
      <p:ext uri="{BB962C8B-B14F-4D97-AF65-F5344CB8AC3E}">
        <p14:creationId xmlns:p14="http://schemas.microsoft.com/office/powerpoint/2010/main" val="169573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Studying for too long. It’s true! You really </a:t>
            </a:r>
            <a:r>
              <a:rPr lang="en-US" i="1" dirty="0" smtClean="0"/>
              <a:t>shouldn’t</a:t>
            </a:r>
            <a:r>
              <a:rPr lang="en-US" i="0" dirty="0" smtClean="0"/>
              <a:t> study for too long at one time! Keep study sessions shorter and make sure to</a:t>
            </a:r>
            <a:r>
              <a:rPr lang="en-US" i="0" baseline="0" dirty="0" smtClean="0"/>
              <a:t> take breaks.</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4</a:t>
            </a:fld>
            <a:endParaRPr lang="en-US"/>
          </a:p>
        </p:txBody>
      </p:sp>
    </p:spTree>
    <p:extLst>
      <p:ext uri="{BB962C8B-B14F-4D97-AF65-F5344CB8AC3E}">
        <p14:creationId xmlns:p14="http://schemas.microsoft.com/office/powerpoint/2010/main" val="339595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Only re-reading your notes. Simply reading and re-reading texts</a:t>
            </a:r>
            <a:r>
              <a:rPr lang="en-US" baseline="0" dirty="0" smtClean="0"/>
              <a:t> or notes is not actively engaging in the material. Your learning will require a more comprehensive approach. Try these more effective tactics:</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5</a:t>
            </a:fld>
            <a:endParaRPr lang="en-US"/>
          </a:p>
        </p:txBody>
      </p:sp>
    </p:spTree>
    <p:extLst>
      <p:ext uri="{BB962C8B-B14F-4D97-AF65-F5344CB8AC3E}">
        <p14:creationId xmlns:p14="http://schemas.microsoft.com/office/powerpoint/2010/main" val="199048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(This</a:t>
            </a:r>
            <a:r>
              <a:rPr lang="en-US" baseline="0" dirty="0" smtClean="0"/>
              <a:t> one is huge!) Don’t just memorize answers. When you strive for understanding, you’ll not only be more confident and knowledgeable, but you will retain the information for much longer. </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6</a:t>
            </a:fld>
            <a:endParaRPr lang="en-US"/>
          </a:p>
        </p:txBody>
      </p:sp>
    </p:spTree>
    <p:extLst>
      <p:ext uri="{BB962C8B-B14F-4D97-AF65-F5344CB8AC3E}">
        <p14:creationId xmlns:p14="http://schemas.microsoft.com/office/powerpoint/2010/main" val="189260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Cramming. Who</a:t>
            </a:r>
            <a:r>
              <a:rPr lang="en-US" baseline="0" dirty="0" smtClean="0"/>
              <a:t> *</a:t>
            </a:r>
            <a:r>
              <a:rPr lang="en-US" i="1" baseline="0" dirty="0" smtClean="0"/>
              <a:t>hasn’t</a:t>
            </a:r>
            <a:r>
              <a:rPr lang="en-US" i="0" baseline="0" dirty="0" smtClean="0"/>
              <a:t> done this?? Last minute information will be fresh in your mind, right? Actually, no; and you’ll be more stressed! Try this instead: Break up the material into multiple study sessions leading up to exam day. </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7</a:t>
            </a:fld>
            <a:endParaRPr lang="en-US"/>
          </a:p>
        </p:txBody>
      </p:sp>
    </p:spTree>
    <p:extLst>
      <p:ext uri="{BB962C8B-B14F-4D97-AF65-F5344CB8AC3E}">
        <p14:creationId xmlns:p14="http://schemas.microsoft.com/office/powerpoint/2010/main" val="164862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Pulling all-nighters. This one</a:t>
            </a:r>
            <a:r>
              <a:rPr lang="en-US" baseline="0" dirty="0" smtClean="0"/>
              <a:t> is even worse than cramming. Your brain needs sleep in order to process and retain information. Preparation keeps your stress level down, too. </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8</a:t>
            </a:fld>
            <a:endParaRPr lang="en-US"/>
          </a:p>
        </p:txBody>
      </p:sp>
    </p:spTree>
    <p:extLst>
      <p:ext uri="{BB962C8B-B14F-4D97-AF65-F5344CB8AC3E}">
        <p14:creationId xmlns:p14="http://schemas.microsoft.com/office/powerpoint/2010/main" val="201966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#6.</a:t>
            </a:r>
            <a:r>
              <a:rPr lang="en-US" baseline="0" dirty="0" smtClean="0"/>
              <a:t> N</a:t>
            </a:r>
            <a:r>
              <a:rPr lang="en-US" dirty="0" smtClean="0"/>
              <a:t>ot seeking help. Take</a:t>
            </a:r>
            <a:r>
              <a:rPr lang="en-US" baseline="0" dirty="0" smtClean="0"/>
              <a:t> control of your academic life. You can be more in control when you seek out and use all of the available resources to help yourself. This will help you to achieve your goals.</a:t>
            </a:r>
            <a:endParaRPr lang="en-US" dirty="0"/>
          </a:p>
        </p:txBody>
      </p:sp>
      <p:sp>
        <p:nvSpPr>
          <p:cNvPr id="4" name="Slide Number Placeholder 3"/>
          <p:cNvSpPr>
            <a:spLocks noGrp="1"/>
          </p:cNvSpPr>
          <p:nvPr>
            <p:ph type="sldNum" sz="quarter" idx="10"/>
          </p:nvPr>
        </p:nvSpPr>
        <p:spPr/>
        <p:txBody>
          <a:bodyPr/>
          <a:lstStyle/>
          <a:p>
            <a:fld id="{CCBF0D28-D28F-411E-A02C-2A3977A3F91E}" type="slidenum">
              <a:rPr lang="en-US" smtClean="0"/>
              <a:t>9</a:t>
            </a:fld>
            <a:endParaRPr lang="en-US"/>
          </a:p>
        </p:txBody>
      </p:sp>
    </p:spTree>
    <p:extLst>
      <p:ext uri="{BB962C8B-B14F-4D97-AF65-F5344CB8AC3E}">
        <p14:creationId xmlns:p14="http://schemas.microsoft.com/office/powerpoint/2010/main" val="348174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5742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2413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3585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8992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8410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1244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9367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3180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793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910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1706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3/8/2021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526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3/8/2021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9549752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39" r:id="rId7"/>
    <p:sldLayoutId id="2147483740" r:id="rId8"/>
    <p:sldLayoutId id="2147483741" r:id="rId9"/>
    <p:sldLayoutId id="2147483742" r:id="rId10"/>
    <p:sldLayoutId id="2147483743" r:id="rId11"/>
    <p:sldLayoutId id="2147483745"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ODyG5lKbH0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6vEWBnIqxc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IhuwS5ZLwKY"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mccsuccesscenter@eicc.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3468" y="643467"/>
            <a:ext cx="4620584" cy="4567137"/>
          </a:xfrm>
        </p:spPr>
        <p:txBody>
          <a:bodyPr>
            <a:normAutofit/>
          </a:bodyPr>
          <a:lstStyle/>
          <a:p>
            <a:r>
              <a:rPr lang="en-US" dirty="0"/>
              <a:t>Study Skills</a:t>
            </a:r>
          </a:p>
        </p:txBody>
      </p:sp>
      <p:sp>
        <p:nvSpPr>
          <p:cNvPr id="3" name="Subtitle 2"/>
          <p:cNvSpPr>
            <a:spLocks noGrp="1"/>
          </p:cNvSpPr>
          <p:nvPr>
            <p:ph type="subTitle" idx="1"/>
          </p:nvPr>
        </p:nvSpPr>
        <p:spPr>
          <a:xfrm>
            <a:off x="643467" y="5498909"/>
            <a:ext cx="5812745" cy="554269"/>
          </a:xfrm>
        </p:spPr>
        <p:txBody>
          <a:bodyPr vert="horz" lIns="91440" tIns="45720" rIns="91440" bIns="45720" rtlCol="0" anchor="t">
            <a:normAutofit/>
          </a:bodyPr>
          <a:lstStyle/>
          <a:p>
            <a:r>
              <a:rPr lang="en-US" dirty="0"/>
              <a:t>Strategies for academic Success</a:t>
            </a:r>
          </a:p>
        </p:txBody>
      </p:sp>
      <p:pic>
        <p:nvPicPr>
          <p:cNvPr id="4" name="Picture 3">
            <a:extLst>
              <a:ext uri="{FF2B5EF4-FFF2-40B4-BE49-F238E27FC236}">
                <a16:creationId xmlns:a16="http://schemas.microsoft.com/office/drawing/2014/main" id="{29CF591E-DE35-4D9F-BEBE-9F2AE30ED05A}"/>
              </a:ext>
            </a:extLst>
          </p:cNvPr>
          <p:cNvPicPr>
            <a:picLocks noChangeAspect="1"/>
          </p:cNvPicPr>
          <p:nvPr/>
        </p:nvPicPr>
        <p:blipFill rotWithShape="1">
          <a:blip r:embed="rId3"/>
          <a:srcRect l="23552" r="24270"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80E21785-62D8-430F-9521-90166EF7C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D7CF8A0-D3E4-4A16-87D3-1D973AC61B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C79C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1F0928-599A-49BC-9ED1-D671AACFD2F5}"/>
              </a:ext>
            </a:extLst>
          </p:cNvPr>
          <p:cNvSpPr>
            <a:spLocks noGrp="1"/>
          </p:cNvSpPr>
          <p:nvPr>
            <p:ph type="title"/>
          </p:nvPr>
        </p:nvSpPr>
        <p:spPr>
          <a:xfrm>
            <a:off x="3181394" y="2308303"/>
            <a:ext cx="6082260" cy="2241394"/>
          </a:xfrm>
        </p:spPr>
        <p:txBody>
          <a:bodyPr vert="horz" lIns="91440" tIns="45720" rIns="91440" bIns="45720" rtlCol="0" anchor="b">
            <a:normAutofit/>
          </a:bodyPr>
          <a:lstStyle/>
          <a:p>
            <a:pPr algn="ctr"/>
            <a:r>
              <a:rPr lang="en-US" sz="4800" dirty="0" smtClean="0">
                <a:solidFill>
                  <a:srgbClr val="FFFFFF"/>
                </a:solidFill>
              </a:rPr>
              <a:t>Goals</a:t>
            </a:r>
            <a:br>
              <a:rPr lang="en-US" sz="4800" dirty="0" smtClean="0">
                <a:solidFill>
                  <a:srgbClr val="FFFFFF"/>
                </a:solidFill>
              </a:rPr>
            </a:br>
            <a:r>
              <a:rPr lang="en-US" sz="4800" dirty="0" smtClean="0">
                <a:solidFill>
                  <a:srgbClr val="FFFFFF"/>
                </a:solidFill>
              </a:rPr>
              <a:t>&amp;</a:t>
            </a:r>
            <a:br>
              <a:rPr lang="en-US" sz="4800" dirty="0" smtClean="0">
                <a:solidFill>
                  <a:srgbClr val="FFFFFF"/>
                </a:solidFill>
              </a:rPr>
            </a:br>
            <a:r>
              <a:rPr lang="en-US" sz="4800" dirty="0" smtClean="0">
                <a:solidFill>
                  <a:srgbClr val="FFFFFF"/>
                </a:solidFill>
              </a:rPr>
              <a:t>Time Management</a:t>
            </a:r>
            <a:endParaRPr lang="en-US" sz="4800" dirty="0">
              <a:solidFill>
                <a:srgbClr val="FFFFFF"/>
              </a:solidFill>
            </a:endParaRPr>
          </a:p>
        </p:txBody>
      </p:sp>
    </p:spTree>
    <p:extLst>
      <p:ext uri="{BB962C8B-B14F-4D97-AF65-F5344CB8AC3E}">
        <p14:creationId xmlns:p14="http://schemas.microsoft.com/office/powerpoint/2010/main" val="2493832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7286" y="827315"/>
            <a:ext cx="10902855" cy="5225142"/>
          </a:xfrm>
          <a:prstGeom prst="rect">
            <a:avLst/>
          </a:prstGeom>
        </p:spPr>
      </p:pic>
      <p:sp>
        <p:nvSpPr>
          <p:cNvPr id="10" name="TextBox 9"/>
          <p:cNvSpPr txBox="1"/>
          <p:nvPr/>
        </p:nvSpPr>
        <p:spPr>
          <a:xfrm>
            <a:off x="6778445" y="6444343"/>
            <a:ext cx="4791696" cy="307777"/>
          </a:xfrm>
          <a:prstGeom prst="rect">
            <a:avLst/>
          </a:prstGeom>
          <a:noFill/>
        </p:spPr>
        <p:txBody>
          <a:bodyPr wrap="none" rtlCol="0">
            <a:spAutoFit/>
          </a:bodyPr>
          <a:lstStyle/>
          <a:p>
            <a:r>
              <a:rPr lang="en-US" sz="1400" dirty="0"/>
              <a:t>https://redcapsalescoaching.com/smart-goals-2018/</a:t>
            </a:r>
          </a:p>
        </p:txBody>
      </p:sp>
      <p:sp>
        <p:nvSpPr>
          <p:cNvPr id="2" name="Rectangle 1"/>
          <p:cNvSpPr/>
          <p:nvPr/>
        </p:nvSpPr>
        <p:spPr>
          <a:xfrm>
            <a:off x="667286" y="6052457"/>
            <a:ext cx="10891704" cy="301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7285" y="4876799"/>
            <a:ext cx="2142821" cy="1175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810106" y="4909035"/>
            <a:ext cx="2158171" cy="1188823"/>
          </a:xfrm>
          <a:prstGeom prst="rect">
            <a:avLst/>
          </a:prstGeom>
        </p:spPr>
      </p:pic>
      <p:pic>
        <p:nvPicPr>
          <p:cNvPr id="6" name="Picture 5"/>
          <p:cNvPicPr>
            <a:picLocks noChangeAspect="1"/>
          </p:cNvPicPr>
          <p:nvPr/>
        </p:nvPicPr>
        <p:blipFill>
          <a:blip r:embed="rId4"/>
          <a:stretch>
            <a:fillRect/>
          </a:stretch>
        </p:blipFill>
        <p:spPr>
          <a:xfrm>
            <a:off x="5039627" y="4909035"/>
            <a:ext cx="2158171" cy="1188823"/>
          </a:xfrm>
          <a:prstGeom prst="rect">
            <a:avLst/>
          </a:prstGeom>
        </p:spPr>
      </p:pic>
      <p:pic>
        <p:nvPicPr>
          <p:cNvPr id="7" name="Picture 6"/>
          <p:cNvPicPr>
            <a:picLocks noChangeAspect="1"/>
          </p:cNvPicPr>
          <p:nvPr/>
        </p:nvPicPr>
        <p:blipFill>
          <a:blip r:embed="rId4"/>
          <a:stretch>
            <a:fillRect/>
          </a:stretch>
        </p:blipFill>
        <p:spPr>
          <a:xfrm>
            <a:off x="7269148" y="4909035"/>
            <a:ext cx="2158171" cy="1188823"/>
          </a:xfrm>
          <a:prstGeom prst="rect">
            <a:avLst/>
          </a:prstGeom>
        </p:spPr>
      </p:pic>
      <p:pic>
        <p:nvPicPr>
          <p:cNvPr id="8" name="Picture 7"/>
          <p:cNvPicPr>
            <a:picLocks noChangeAspect="1"/>
          </p:cNvPicPr>
          <p:nvPr/>
        </p:nvPicPr>
        <p:blipFill>
          <a:blip r:embed="rId4"/>
          <a:stretch>
            <a:fillRect/>
          </a:stretch>
        </p:blipFill>
        <p:spPr>
          <a:xfrm>
            <a:off x="9387569" y="4909035"/>
            <a:ext cx="2158171" cy="1188823"/>
          </a:xfrm>
          <a:prstGeom prst="rect">
            <a:avLst/>
          </a:prstGeom>
        </p:spPr>
      </p:pic>
    </p:spTree>
    <p:extLst>
      <p:ext uri="{BB962C8B-B14F-4D97-AF65-F5344CB8AC3E}">
        <p14:creationId xmlns:p14="http://schemas.microsoft.com/office/powerpoint/2010/main" val="12523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nodeType="clickEffect">
                                  <p:stCondLst>
                                    <p:cond delay="0"/>
                                  </p:stCondLst>
                                  <p:childTnLst>
                                    <p:animEffect transition="out" filter="barn(out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37" fill="hold" nodeType="clickEffect">
                                  <p:stCondLst>
                                    <p:cond delay="0"/>
                                  </p:stCondLst>
                                  <p:childTnLst>
                                    <p:animEffect transition="out" filter="barn(out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nodeType="clickEffect">
                                  <p:stCondLst>
                                    <p:cond delay="0"/>
                                  </p:stCondLst>
                                  <p:childTnLst>
                                    <p:animEffect transition="out" filter="barn(out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37" fill="hold" nodeType="clickEffect">
                                  <p:stCondLst>
                                    <p:cond delay="0"/>
                                  </p:stCondLst>
                                  <p:childTnLst>
                                    <p:animEffect transition="out" filter="barn(outVertic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Stephen Covey’s Time Management</a:t>
            </a:r>
            <a:endParaRPr lang="en-US" dirty="0"/>
          </a:p>
        </p:txBody>
      </p:sp>
      <p:sp>
        <p:nvSpPr>
          <p:cNvPr id="3" name="Content Placeholder 2"/>
          <p:cNvSpPr>
            <a:spLocks noGrp="1"/>
          </p:cNvSpPr>
          <p:nvPr>
            <p:ph idx="1"/>
          </p:nvPr>
        </p:nvSpPr>
        <p:spPr>
          <a:xfrm>
            <a:off x="2953514" y="1690688"/>
            <a:ext cx="3793272" cy="370521"/>
          </a:xfrm>
        </p:spPr>
        <p:txBody>
          <a:bodyPr>
            <a:normAutofit/>
          </a:bodyPr>
          <a:lstStyle/>
          <a:p>
            <a:pPr marL="0" indent="0" algn="r">
              <a:buNone/>
            </a:pPr>
            <a:r>
              <a:rPr lang="en-US" sz="1800" dirty="0" smtClean="0"/>
              <a:t> </a:t>
            </a:r>
            <a:r>
              <a:rPr lang="en-US" sz="1800" dirty="0">
                <a:hlinkClick r:id="rId3"/>
              </a:rPr>
              <a:t>https://</a:t>
            </a:r>
            <a:r>
              <a:rPr lang="en-US" sz="1800" dirty="0" smtClean="0">
                <a:hlinkClick r:id="rId3"/>
              </a:rPr>
              <a:t>youtu.be/ODyG5lKbH08</a:t>
            </a:r>
            <a:r>
              <a:rPr lang="en-US" sz="1800" dirty="0" smtClean="0"/>
              <a:t>    </a:t>
            </a:r>
          </a:p>
        </p:txBody>
      </p:sp>
      <p:sp>
        <p:nvSpPr>
          <p:cNvPr id="5" name="TextBox 4"/>
          <p:cNvSpPr txBox="1"/>
          <p:nvPr/>
        </p:nvSpPr>
        <p:spPr>
          <a:xfrm>
            <a:off x="6491400" y="6593291"/>
            <a:ext cx="5700600" cy="276999"/>
          </a:xfrm>
          <a:prstGeom prst="rect">
            <a:avLst/>
          </a:prstGeom>
          <a:noFill/>
        </p:spPr>
        <p:txBody>
          <a:bodyPr wrap="none" rtlCol="0">
            <a:spAutoFit/>
          </a:bodyPr>
          <a:lstStyle/>
          <a:p>
            <a:r>
              <a:rPr lang="en-US" sz="1200" dirty="0">
                <a:solidFill>
                  <a:schemeClr val="bg2">
                    <a:lumMod val="75000"/>
                  </a:schemeClr>
                </a:solidFill>
              </a:rPr>
              <a:t>https://www.huffpost.com/entry/what-stephen-covey-taught_b_12458334</a:t>
            </a:r>
          </a:p>
        </p:txBody>
      </p:sp>
      <p:pic>
        <p:nvPicPr>
          <p:cNvPr id="4" name="Picture 3"/>
          <p:cNvPicPr>
            <a:picLocks noChangeAspect="1"/>
          </p:cNvPicPr>
          <p:nvPr/>
        </p:nvPicPr>
        <p:blipFill>
          <a:blip r:embed="rId4"/>
          <a:stretch>
            <a:fillRect/>
          </a:stretch>
        </p:blipFill>
        <p:spPr>
          <a:xfrm>
            <a:off x="2887373" y="2401843"/>
            <a:ext cx="1884447" cy="2889485"/>
          </a:xfrm>
          <a:prstGeom prst="rect">
            <a:avLst/>
          </a:prstGeom>
        </p:spPr>
      </p:pic>
      <p:sp>
        <p:nvSpPr>
          <p:cNvPr id="7" name="TextBox 6"/>
          <p:cNvSpPr txBox="1"/>
          <p:nvPr/>
        </p:nvSpPr>
        <p:spPr>
          <a:xfrm>
            <a:off x="2623083" y="5431343"/>
            <a:ext cx="2666114" cy="338554"/>
          </a:xfrm>
          <a:prstGeom prst="rect">
            <a:avLst/>
          </a:prstGeom>
          <a:noFill/>
        </p:spPr>
        <p:txBody>
          <a:bodyPr wrap="none" rtlCol="0">
            <a:spAutoFit/>
          </a:bodyPr>
          <a:lstStyle/>
          <a:p>
            <a:r>
              <a:rPr lang="en-US" sz="800" dirty="0">
                <a:solidFill>
                  <a:schemeClr val="accent1"/>
                </a:solidFill>
              </a:rPr>
              <a:t>https://upload.wikimedia.org/wikipedia/en/a/a2</a:t>
            </a:r>
            <a:r>
              <a:rPr lang="en-US" sz="800" dirty="0" smtClean="0">
                <a:solidFill>
                  <a:schemeClr val="accent1"/>
                </a:solidFill>
              </a:rPr>
              <a:t>/</a:t>
            </a:r>
          </a:p>
          <a:p>
            <a:r>
              <a:rPr lang="en-US" sz="800" dirty="0" smtClean="0">
                <a:solidFill>
                  <a:schemeClr val="accent1"/>
                </a:solidFill>
              </a:rPr>
              <a:t>The_7_Habits_of_Highly_Effective_People.jpg</a:t>
            </a:r>
            <a:endParaRPr lang="en-US" sz="800" dirty="0">
              <a:solidFill>
                <a:schemeClr val="accent1"/>
              </a:solidFill>
            </a:endParaRPr>
          </a:p>
        </p:txBody>
      </p:sp>
      <p:pic>
        <p:nvPicPr>
          <p:cNvPr id="6" name="Picture 5"/>
          <p:cNvPicPr>
            <a:picLocks noChangeAspect="1"/>
          </p:cNvPicPr>
          <p:nvPr/>
        </p:nvPicPr>
        <p:blipFill>
          <a:blip r:embed="rId5"/>
          <a:stretch>
            <a:fillRect/>
          </a:stretch>
        </p:blipFill>
        <p:spPr>
          <a:xfrm>
            <a:off x="2623083" y="1509174"/>
            <a:ext cx="7562088" cy="5067925"/>
          </a:xfrm>
          <a:prstGeom prst="rect">
            <a:avLst/>
          </a:prstGeom>
        </p:spPr>
      </p:pic>
    </p:spTree>
    <p:extLst>
      <p:ext uri="{BB962C8B-B14F-4D97-AF65-F5344CB8AC3E}">
        <p14:creationId xmlns:p14="http://schemas.microsoft.com/office/powerpoint/2010/main" val="54319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90170" y="86358"/>
            <a:ext cx="9361716" cy="6771642"/>
          </a:xfrm>
          <a:prstGeom prst="rect">
            <a:avLst/>
          </a:prstGeom>
        </p:spPr>
      </p:pic>
      <p:sp>
        <p:nvSpPr>
          <p:cNvPr id="10" name="TextBox 9"/>
          <p:cNvSpPr txBox="1"/>
          <p:nvPr/>
        </p:nvSpPr>
        <p:spPr>
          <a:xfrm>
            <a:off x="1975445" y="6442502"/>
            <a:ext cx="8300670" cy="415498"/>
          </a:xfrm>
          <a:prstGeom prst="rect">
            <a:avLst/>
          </a:prstGeom>
          <a:noFill/>
        </p:spPr>
        <p:txBody>
          <a:bodyPr wrap="none" rtlCol="0">
            <a:spAutoFit/>
          </a:bodyPr>
          <a:lstStyle/>
          <a:p>
            <a:r>
              <a:rPr lang="en-US" sz="1050" b="1" dirty="0" smtClean="0">
                <a:solidFill>
                  <a:schemeClr val="bg2">
                    <a:lumMod val="75000"/>
                  </a:schemeClr>
                </a:solidFill>
              </a:rPr>
              <a:t>Image</a:t>
            </a:r>
            <a:r>
              <a:rPr lang="en-US" sz="1050" dirty="0" smtClean="0">
                <a:solidFill>
                  <a:schemeClr val="bg2">
                    <a:lumMod val="75000"/>
                  </a:schemeClr>
                </a:solidFill>
              </a:rPr>
              <a:t>: https</a:t>
            </a:r>
            <a:r>
              <a:rPr lang="en-US" sz="1050" dirty="0">
                <a:solidFill>
                  <a:schemeClr val="bg2">
                    <a:lumMod val="75000"/>
                  </a:schemeClr>
                </a:solidFill>
              </a:rPr>
              <a:t>://</a:t>
            </a:r>
            <a:r>
              <a:rPr lang="en-US" sz="1050" dirty="0" smtClean="0">
                <a:solidFill>
                  <a:schemeClr val="bg2">
                    <a:lumMod val="75000"/>
                  </a:schemeClr>
                </a:solidFill>
              </a:rPr>
              <a:t>www.time-management-abilities.com/weekly-planners.html</a:t>
            </a:r>
          </a:p>
          <a:p>
            <a:r>
              <a:rPr lang="en-US" sz="1050" b="1" dirty="0">
                <a:solidFill>
                  <a:srgbClr val="B597D5"/>
                </a:solidFill>
              </a:rPr>
              <a:t>Planning</a:t>
            </a:r>
            <a:r>
              <a:rPr lang="en-US" sz="1050" dirty="0">
                <a:solidFill>
                  <a:srgbClr val="B597D5"/>
                </a:solidFill>
              </a:rPr>
              <a:t> </a:t>
            </a:r>
            <a:r>
              <a:rPr lang="en-US" sz="1050" b="1" dirty="0">
                <a:solidFill>
                  <a:srgbClr val="B597D5"/>
                </a:solidFill>
              </a:rPr>
              <a:t>info</a:t>
            </a:r>
            <a:r>
              <a:rPr lang="en-US" sz="1050" dirty="0">
                <a:solidFill>
                  <a:srgbClr val="B597D5"/>
                </a:solidFill>
              </a:rPr>
              <a:t>: https://myclasstracker.com/blogs/news/how-to-create-a-weekly-plan-that-will-make-you-successful-in-college</a:t>
            </a:r>
          </a:p>
        </p:txBody>
      </p:sp>
      <p:pic>
        <p:nvPicPr>
          <p:cNvPr id="2" name="Picture 1"/>
          <p:cNvPicPr>
            <a:picLocks noChangeAspect="1"/>
          </p:cNvPicPr>
          <p:nvPr/>
        </p:nvPicPr>
        <p:blipFill>
          <a:blip r:embed="rId4"/>
          <a:stretch>
            <a:fillRect/>
          </a:stretch>
        </p:blipFill>
        <p:spPr>
          <a:xfrm>
            <a:off x="100361" y="56805"/>
            <a:ext cx="12023393" cy="6805118"/>
          </a:xfrm>
          <a:prstGeom prst="rect">
            <a:avLst/>
          </a:prstGeom>
        </p:spPr>
      </p:pic>
      <p:sp>
        <p:nvSpPr>
          <p:cNvPr id="3" name="TextBox 2"/>
          <p:cNvSpPr txBox="1"/>
          <p:nvPr/>
        </p:nvSpPr>
        <p:spPr>
          <a:xfrm>
            <a:off x="5531006" y="56805"/>
            <a:ext cx="6433171" cy="246221"/>
          </a:xfrm>
          <a:prstGeom prst="rect">
            <a:avLst/>
          </a:prstGeom>
          <a:noFill/>
        </p:spPr>
        <p:txBody>
          <a:bodyPr wrap="none" rtlCol="0">
            <a:spAutoFit/>
          </a:bodyPr>
          <a:lstStyle/>
          <a:p>
            <a:r>
              <a:rPr lang="en-US" sz="1000" dirty="0" smtClean="0"/>
              <a:t>Sample Schedule from https</a:t>
            </a:r>
            <a:r>
              <a:rPr lang="en-US" sz="1000" dirty="0"/>
              <a:t>://weingartenlrc.wordpress.com/2017/03/21/scheduling-to-reduce-stress/</a:t>
            </a:r>
          </a:p>
        </p:txBody>
      </p:sp>
    </p:spTree>
    <p:extLst>
      <p:ext uri="{BB962C8B-B14F-4D97-AF65-F5344CB8AC3E}">
        <p14:creationId xmlns:p14="http://schemas.microsoft.com/office/powerpoint/2010/main" val="85157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80E21785-62D8-430F-9521-90166EF7C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D7CF8A0-D3E4-4A16-87D3-1D973AC61B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C79C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1F0928-599A-49BC-9ED1-D671AACFD2F5}"/>
              </a:ext>
            </a:extLst>
          </p:cNvPr>
          <p:cNvSpPr>
            <a:spLocks noGrp="1"/>
          </p:cNvSpPr>
          <p:nvPr>
            <p:ph type="title"/>
          </p:nvPr>
        </p:nvSpPr>
        <p:spPr>
          <a:xfrm>
            <a:off x="3337511" y="2963917"/>
            <a:ext cx="5541054" cy="1201238"/>
          </a:xfrm>
        </p:spPr>
        <p:txBody>
          <a:bodyPr vert="horz" lIns="91440" tIns="45720" rIns="91440" bIns="45720" rtlCol="0" anchor="b">
            <a:normAutofit/>
          </a:bodyPr>
          <a:lstStyle/>
          <a:p>
            <a:pPr algn="ctr"/>
            <a:r>
              <a:rPr lang="en-US" sz="4800" b="1" i="1" dirty="0" smtClean="0">
                <a:solidFill>
                  <a:srgbClr val="FFFFFF"/>
                </a:solidFill>
              </a:rPr>
              <a:t>What is Studying?</a:t>
            </a:r>
            <a:endParaRPr lang="en-US" sz="4800" i="1" dirty="0">
              <a:solidFill>
                <a:srgbClr val="FFFFFF"/>
              </a:solidFill>
            </a:endParaRPr>
          </a:p>
        </p:txBody>
      </p:sp>
    </p:spTree>
    <p:extLst>
      <p:ext uri="{BB962C8B-B14F-4D97-AF65-F5344CB8AC3E}">
        <p14:creationId xmlns:p14="http://schemas.microsoft.com/office/powerpoint/2010/main" val="1370325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is …</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Planned learning.</a:t>
            </a:r>
          </a:p>
          <a:p>
            <a:pPr marL="0" indent="0">
              <a:buNone/>
            </a:pPr>
            <a:endParaRPr lang="en-US" dirty="0" smtClean="0"/>
          </a:p>
          <a:p>
            <a:r>
              <a:rPr lang="en-US" dirty="0" smtClean="0">
                <a:solidFill>
                  <a:schemeClr val="accent3"/>
                </a:solidFill>
              </a:rPr>
              <a:t>Preparation.</a:t>
            </a:r>
          </a:p>
          <a:p>
            <a:pPr marL="0" indent="0">
              <a:buNone/>
            </a:pPr>
            <a:endParaRPr lang="en-US" dirty="0" smtClean="0"/>
          </a:p>
          <a:p>
            <a:r>
              <a:rPr lang="en-US" dirty="0" smtClean="0">
                <a:solidFill>
                  <a:schemeClr val="accent4"/>
                </a:solidFill>
              </a:rPr>
              <a:t>Actively engaging with the material.</a:t>
            </a:r>
          </a:p>
          <a:p>
            <a:pPr marL="0" indent="0">
              <a:buNone/>
            </a:pPr>
            <a:endParaRPr lang="en-US" dirty="0"/>
          </a:p>
          <a:p>
            <a:r>
              <a:rPr lang="en-US" dirty="0" smtClean="0">
                <a:solidFill>
                  <a:schemeClr val="accent6"/>
                </a:solidFill>
              </a:rPr>
              <a:t>A process.</a:t>
            </a:r>
            <a:endParaRPr lang="en-US" dirty="0">
              <a:solidFill>
                <a:schemeClr val="accent6"/>
              </a:solidFill>
            </a:endParaRPr>
          </a:p>
        </p:txBody>
      </p:sp>
    </p:spTree>
    <p:extLst>
      <p:ext uri="{BB962C8B-B14F-4D97-AF65-F5344CB8AC3E}">
        <p14:creationId xmlns:p14="http://schemas.microsoft.com/office/powerpoint/2010/main" val="27012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183685" y="6266632"/>
            <a:ext cx="3415858" cy="448329"/>
          </a:xfrm>
        </p:spPr>
        <p:txBody>
          <a:bodyPr>
            <a:normAutofit/>
          </a:bodyPr>
          <a:lstStyle/>
          <a:p>
            <a:pPr marL="0" indent="0">
              <a:buNone/>
            </a:pPr>
            <a:r>
              <a:rPr lang="en-US" sz="1600" dirty="0">
                <a:hlinkClick r:id="rId3"/>
              </a:rPr>
              <a:t>https://</a:t>
            </a:r>
            <a:r>
              <a:rPr lang="en-US" sz="1600" dirty="0" smtClean="0">
                <a:hlinkClick r:id="rId3"/>
              </a:rPr>
              <a:t>youtu.be/6vEWBnIqxcg</a:t>
            </a:r>
            <a:endParaRPr lang="en-US" dirty="0"/>
          </a:p>
          <a:p>
            <a:pPr marL="0" indent="0">
              <a:buNone/>
            </a:pPr>
            <a:endParaRPr lang="en-US" sz="1600" dirty="0" smtClean="0"/>
          </a:p>
        </p:txBody>
      </p:sp>
      <p:pic>
        <p:nvPicPr>
          <p:cNvPr id="8" name="Picture 7"/>
          <p:cNvPicPr>
            <a:picLocks noChangeAspect="1"/>
          </p:cNvPicPr>
          <p:nvPr/>
        </p:nvPicPr>
        <p:blipFill>
          <a:blip r:embed="rId4"/>
          <a:stretch>
            <a:fillRect/>
          </a:stretch>
        </p:blipFill>
        <p:spPr>
          <a:xfrm>
            <a:off x="2083565" y="181073"/>
            <a:ext cx="7249621" cy="5933724"/>
          </a:xfrm>
          <a:prstGeom prst="rect">
            <a:avLst/>
          </a:prstGeom>
        </p:spPr>
      </p:pic>
      <p:sp>
        <p:nvSpPr>
          <p:cNvPr id="9" name="TextBox 8"/>
          <p:cNvSpPr txBox="1"/>
          <p:nvPr/>
        </p:nvSpPr>
        <p:spPr>
          <a:xfrm>
            <a:off x="8920384" y="6114797"/>
            <a:ext cx="3090911" cy="600164"/>
          </a:xfrm>
          <a:prstGeom prst="rect">
            <a:avLst/>
          </a:prstGeom>
          <a:noFill/>
        </p:spPr>
        <p:txBody>
          <a:bodyPr wrap="none" rtlCol="0">
            <a:spAutoFit/>
          </a:bodyPr>
          <a:lstStyle/>
          <a:p>
            <a:r>
              <a:rPr lang="en-US" sz="1100" dirty="0">
                <a:solidFill>
                  <a:schemeClr val="tx2"/>
                </a:solidFill>
              </a:rPr>
              <a:t>Adapted </a:t>
            </a:r>
            <a:r>
              <a:rPr lang="en-US" sz="1100" dirty="0" smtClean="0">
                <a:solidFill>
                  <a:schemeClr val="tx2"/>
                </a:solidFill>
              </a:rPr>
              <a:t>from </a:t>
            </a:r>
            <a:r>
              <a:rPr lang="en-US" sz="1100" dirty="0">
                <a:solidFill>
                  <a:schemeClr val="tx2"/>
                </a:solidFill>
              </a:rPr>
              <a:t>Frank Christ’s PLRS system </a:t>
            </a:r>
            <a:endParaRPr lang="en-US" sz="1100" dirty="0" smtClean="0">
              <a:solidFill>
                <a:schemeClr val="tx2"/>
              </a:solidFill>
            </a:endParaRPr>
          </a:p>
          <a:p>
            <a:r>
              <a:rPr lang="en-US" sz="1100" dirty="0" smtClean="0">
                <a:solidFill>
                  <a:schemeClr val="tx2"/>
                </a:solidFill>
              </a:rPr>
              <a:t>(Copyright </a:t>
            </a:r>
            <a:r>
              <a:rPr lang="en-US" sz="1100" dirty="0">
                <a:solidFill>
                  <a:schemeClr val="tx2"/>
                </a:solidFill>
              </a:rPr>
              <a:t>Louisiana State University, </a:t>
            </a:r>
            <a:r>
              <a:rPr lang="en-US" sz="1100" dirty="0" smtClean="0">
                <a:solidFill>
                  <a:schemeClr val="tx2"/>
                </a:solidFill>
              </a:rPr>
              <a:t>2015, </a:t>
            </a:r>
          </a:p>
          <a:p>
            <a:r>
              <a:rPr lang="en-US" sz="1100" dirty="0" smtClean="0">
                <a:solidFill>
                  <a:schemeClr val="tx2"/>
                </a:solidFill>
              </a:rPr>
              <a:t>Center </a:t>
            </a:r>
            <a:r>
              <a:rPr lang="en-US" sz="1100" dirty="0">
                <a:solidFill>
                  <a:schemeClr val="tx2"/>
                </a:solidFill>
              </a:rPr>
              <a:t>for Academic Success).</a:t>
            </a:r>
          </a:p>
        </p:txBody>
      </p:sp>
    </p:spTree>
    <p:extLst>
      <p:ext uri="{BB962C8B-B14F-4D97-AF65-F5344CB8AC3E}">
        <p14:creationId xmlns:p14="http://schemas.microsoft.com/office/powerpoint/2010/main" val="39573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is </a:t>
            </a:r>
            <a:r>
              <a:rPr lang="en-US" u="sng" dirty="0" smtClean="0"/>
              <a:t>not</a:t>
            </a:r>
            <a:r>
              <a:rPr lang="en-US" dirty="0" smtClean="0"/>
              <a:t> studying …</a:t>
            </a:r>
            <a:endParaRPr lang="en-US" dirty="0"/>
          </a:p>
        </p:txBody>
      </p:sp>
      <p:sp>
        <p:nvSpPr>
          <p:cNvPr id="4" name="Text Placeholder 3"/>
          <p:cNvSpPr>
            <a:spLocks noGrp="1"/>
          </p:cNvSpPr>
          <p:nvPr>
            <p:ph type="body" idx="1"/>
          </p:nvPr>
        </p:nvSpPr>
        <p:spPr/>
        <p:txBody>
          <a:bodyPr/>
          <a:lstStyle/>
          <a:p>
            <a:r>
              <a:rPr lang="en-US" dirty="0" smtClean="0"/>
              <a:t>Active Studying</a:t>
            </a:r>
            <a:endParaRPr lang="en-US" dirty="0"/>
          </a:p>
        </p:txBody>
      </p:sp>
      <p:sp>
        <p:nvSpPr>
          <p:cNvPr id="5" name="Content Placeholder 4"/>
          <p:cNvSpPr>
            <a:spLocks noGrp="1"/>
          </p:cNvSpPr>
          <p:nvPr>
            <p:ph sz="half" idx="2"/>
          </p:nvPr>
        </p:nvSpPr>
        <p:spPr/>
        <p:txBody>
          <a:bodyPr/>
          <a:lstStyle/>
          <a:p>
            <a:r>
              <a:rPr lang="en-US" dirty="0" smtClean="0">
                <a:solidFill>
                  <a:schemeClr val="accent5"/>
                </a:solidFill>
              </a:rPr>
              <a:t>Making connections</a:t>
            </a:r>
          </a:p>
          <a:p>
            <a:r>
              <a:rPr lang="en-US" dirty="0" smtClean="0">
                <a:solidFill>
                  <a:schemeClr val="accent1"/>
                </a:solidFill>
              </a:rPr>
              <a:t>Forming examples</a:t>
            </a:r>
          </a:p>
          <a:p>
            <a:r>
              <a:rPr lang="en-US" dirty="0" smtClean="0">
                <a:solidFill>
                  <a:schemeClr val="accent3"/>
                </a:solidFill>
              </a:rPr>
              <a:t>Asking questions</a:t>
            </a:r>
          </a:p>
          <a:p>
            <a:r>
              <a:rPr lang="en-US" dirty="0" smtClean="0">
                <a:solidFill>
                  <a:schemeClr val="accent2"/>
                </a:solidFill>
              </a:rPr>
              <a:t>Evaluating evidence</a:t>
            </a:r>
            <a:endParaRPr lang="en-US" dirty="0">
              <a:solidFill>
                <a:schemeClr val="accent2"/>
              </a:solidFill>
            </a:endParaRPr>
          </a:p>
        </p:txBody>
      </p:sp>
      <p:sp>
        <p:nvSpPr>
          <p:cNvPr id="6" name="Text Placeholder 5"/>
          <p:cNvSpPr>
            <a:spLocks noGrp="1"/>
          </p:cNvSpPr>
          <p:nvPr>
            <p:ph type="body" sz="quarter" idx="3"/>
          </p:nvPr>
        </p:nvSpPr>
        <p:spPr>
          <a:xfrm>
            <a:off x="5617028" y="2011680"/>
            <a:ext cx="6146219" cy="950976"/>
          </a:xfrm>
        </p:spPr>
        <p:txBody>
          <a:bodyPr/>
          <a:lstStyle/>
          <a:p>
            <a:r>
              <a:rPr lang="en-US" dirty="0" smtClean="0"/>
              <a:t>Ideas</a:t>
            </a:r>
            <a:endParaRPr lang="en-US" dirty="0"/>
          </a:p>
        </p:txBody>
      </p:sp>
      <p:sp>
        <p:nvSpPr>
          <p:cNvPr id="7" name="Content Placeholder 6"/>
          <p:cNvSpPr>
            <a:spLocks noGrp="1"/>
          </p:cNvSpPr>
          <p:nvPr>
            <p:ph sz="quarter" idx="4"/>
          </p:nvPr>
        </p:nvSpPr>
        <p:spPr>
          <a:xfrm>
            <a:off x="5617029" y="3051629"/>
            <a:ext cx="6146219" cy="3063240"/>
          </a:xfrm>
        </p:spPr>
        <p:txBody>
          <a:bodyPr/>
          <a:lstStyle/>
          <a:p>
            <a:r>
              <a:rPr lang="en-US" dirty="0" smtClean="0"/>
              <a:t>Create a study guide</a:t>
            </a:r>
          </a:p>
          <a:p>
            <a:r>
              <a:rPr lang="en-US" dirty="0" smtClean="0"/>
              <a:t>Teach someone</a:t>
            </a:r>
          </a:p>
          <a:p>
            <a:r>
              <a:rPr lang="en-US" dirty="0" smtClean="0"/>
              <a:t>Use concept mapping</a:t>
            </a:r>
          </a:p>
          <a:p>
            <a:r>
              <a:rPr lang="en-US" dirty="0" smtClean="0"/>
              <a:t>Quiz yourself</a:t>
            </a:r>
          </a:p>
          <a:p>
            <a:r>
              <a:rPr lang="en-US" dirty="0" smtClean="0">
                <a:solidFill>
                  <a:schemeClr val="accent4"/>
                </a:solidFill>
              </a:rPr>
              <a:t>Leave no “islands” of information</a:t>
            </a:r>
          </a:p>
        </p:txBody>
      </p:sp>
      <p:sp>
        <p:nvSpPr>
          <p:cNvPr id="8" name="TextBox 7"/>
          <p:cNvSpPr txBox="1"/>
          <p:nvPr/>
        </p:nvSpPr>
        <p:spPr>
          <a:xfrm>
            <a:off x="624635" y="6190488"/>
            <a:ext cx="6526146" cy="461665"/>
          </a:xfrm>
          <a:prstGeom prst="rect">
            <a:avLst/>
          </a:prstGeom>
          <a:noFill/>
        </p:spPr>
        <p:txBody>
          <a:bodyPr wrap="none" rtlCol="0">
            <a:spAutoFit/>
          </a:bodyPr>
          <a:lstStyle/>
          <a:p>
            <a:r>
              <a:rPr lang="en-US" sz="1200" dirty="0" smtClean="0">
                <a:solidFill>
                  <a:schemeClr val="bg2">
                    <a:lumMod val="50000"/>
                  </a:schemeClr>
                </a:solidFill>
              </a:rPr>
              <a:t>The University of North Carolina Learning Center</a:t>
            </a:r>
          </a:p>
          <a:p>
            <a:r>
              <a:rPr lang="en-US" sz="1200" dirty="0" smtClean="0">
                <a:solidFill>
                  <a:schemeClr val="bg2">
                    <a:lumMod val="50000"/>
                  </a:schemeClr>
                </a:solidFill>
              </a:rPr>
              <a:t>https</a:t>
            </a:r>
            <a:r>
              <a:rPr lang="en-US" sz="1200" dirty="0">
                <a:solidFill>
                  <a:schemeClr val="bg2">
                    <a:lumMod val="50000"/>
                  </a:schemeClr>
                </a:solidFill>
              </a:rPr>
              <a:t>://learningcenter.unc.edu/tips-and-tools/studying-101-study-smarter-not-harder/</a:t>
            </a:r>
          </a:p>
        </p:txBody>
      </p:sp>
    </p:spTree>
    <p:extLst>
      <p:ext uri="{BB962C8B-B14F-4D97-AF65-F5344CB8AC3E}">
        <p14:creationId xmlns:p14="http://schemas.microsoft.com/office/powerpoint/2010/main" val="36383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is </a:t>
            </a:r>
            <a:r>
              <a:rPr lang="en-US" u="sng" dirty="0" smtClean="0"/>
              <a:t>not</a:t>
            </a:r>
            <a:r>
              <a:rPr lang="en-US" dirty="0" smtClean="0"/>
              <a:t> studying … unless it’s SQ3R</a:t>
            </a:r>
            <a:endParaRPr lang="en-US" dirty="0"/>
          </a:p>
        </p:txBody>
      </p:sp>
      <p:sp>
        <p:nvSpPr>
          <p:cNvPr id="8" name="TextBox 7"/>
          <p:cNvSpPr txBox="1"/>
          <p:nvPr/>
        </p:nvSpPr>
        <p:spPr>
          <a:xfrm>
            <a:off x="6003073" y="6550223"/>
            <a:ext cx="6188927" cy="307777"/>
          </a:xfrm>
          <a:prstGeom prst="rect">
            <a:avLst/>
          </a:prstGeom>
          <a:noFill/>
        </p:spPr>
        <p:txBody>
          <a:bodyPr wrap="square" rtlCol="0">
            <a:spAutoFit/>
          </a:bodyPr>
          <a:lstStyle/>
          <a:p>
            <a:r>
              <a:rPr lang="en-US" sz="1400" dirty="0" smtClean="0">
                <a:solidFill>
                  <a:schemeClr val="accent4">
                    <a:lumMod val="75000"/>
                  </a:schemeClr>
                </a:solidFill>
              </a:rPr>
              <a:t>Graphic and explanation: </a:t>
            </a:r>
            <a:r>
              <a:rPr lang="en-US" sz="1400" dirty="0" smtClean="0">
                <a:solidFill>
                  <a:srgbClr val="259F7F"/>
                </a:solidFill>
              </a:rPr>
              <a:t>https</a:t>
            </a:r>
            <a:r>
              <a:rPr lang="en-US" sz="1400" dirty="0">
                <a:solidFill>
                  <a:srgbClr val="259F7F"/>
                </a:solidFill>
              </a:rPr>
              <a:t>://usm.maine.edu/agile/sq3r-method</a:t>
            </a:r>
          </a:p>
        </p:txBody>
      </p:sp>
      <p:pic>
        <p:nvPicPr>
          <p:cNvPr id="2" name="Picture 1"/>
          <p:cNvPicPr>
            <a:picLocks noChangeAspect="1"/>
          </p:cNvPicPr>
          <p:nvPr/>
        </p:nvPicPr>
        <p:blipFill>
          <a:blip r:embed="rId3"/>
          <a:stretch>
            <a:fillRect/>
          </a:stretch>
        </p:blipFill>
        <p:spPr>
          <a:xfrm>
            <a:off x="1824831" y="1568024"/>
            <a:ext cx="8577849" cy="4917967"/>
          </a:xfrm>
          <a:prstGeom prst="rect">
            <a:avLst/>
          </a:prstGeom>
        </p:spPr>
      </p:pic>
      <p:sp>
        <p:nvSpPr>
          <p:cNvPr id="4" name="Oval 3"/>
          <p:cNvSpPr/>
          <p:nvPr/>
        </p:nvSpPr>
        <p:spPr>
          <a:xfrm>
            <a:off x="2642840" y="4282068"/>
            <a:ext cx="1360448" cy="13158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4114801" y="3065561"/>
            <a:ext cx="1392356" cy="1329043"/>
          </a:xfrm>
          <a:prstGeom prst="rect">
            <a:avLst/>
          </a:prstGeom>
        </p:spPr>
      </p:pic>
      <p:pic>
        <p:nvPicPr>
          <p:cNvPr id="6" name="Picture 5"/>
          <p:cNvPicPr>
            <a:picLocks noChangeAspect="1"/>
          </p:cNvPicPr>
          <p:nvPr/>
        </p:nvPicPr>
        <p:blipFill>
          <a:blip r:embed="rId4"/>
          <a:stretch>
            <a:fillRect/>
          </a:stretch>
        </p:blipFill>
        <p:spPr>
          <a:xfrm>
            <a:off x="5427895" y="4394604"/>
            <a:ext cx="1371719" cy="1329043"/>
          </a:xfrm>
          <a:prstGeom prst="rect">
            <a:avLst/>
          </a:prstGeom>
        </p:spPr>
      </p:pic>
      <p:pic>
        <p:nvPicPr>
          <p:cNvPr id="7" name="Picture 6"/>
          <p:cNvPicPr>
            <a:picLocks noChangeAspect="1"/>
          </p:cNvPicPr>
          <p:nvPr/>
        </p:nvPicPr>
        <p:blipFill>
          <a:blip r:embed="rId5"/>
          <a:stretch>
            <a:fillRect/>
          </a:stretch>
        </p:blipFill>
        <p:spPr>
          <a:xfrm>
            <a:off x="6901196" y="3065561"/>
            <a:ext cx="1371719" cy="1329043"/>
          </a:xfrm>
          <a:prstGeom prst="rect">
            <a:avLst/>
          </a:prstGeom>
        </p:spPr>
      </p:pic>
      <p:pic>
        <p:nvPicPr>
          <p:cNvPr id="9" name="Picture 8"/>
          <p:cNvPicPr>
            <a:picLocks noChangeAspect="1"/>
          </p:cNvPicPr>
          <p:nvPr/>
        </p:nvPicPr>
        <p:blipFill>
          <a:blip r:embed="rId6"/>
          <a:stretch>
            <a:fillRect/>
          </a:stretch>
        </p:blipFill>
        <p:spPr>
          <a:xfrm>
            <a:off x="8295235" y="4267925"/>
            <a:ext cx="1371719" cy="1329043"/>
          </a:xfrm>
          <a:prstGeom prst="rect">
            <a:avLst/>
          </a:prstGeom>
        </p:spPr>
      </p:pic>
    </p:spTree>
    <p:extLst>
      <p:ext uri="{BB962C8B-B14F-4D97-AF65-F5344CB8AC3E}">
        <p14:creationId xmlns:p14="http://schemas.microsoft.com/office/powerpoint/2010/main" val="205179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465270"/>
            <a:ext cx="3886200" cy="1132964"/>
          </a:xfrm>
        </p:spPr>
        <p:txBody>
          <a:bodyPr>
            <a:normAutofit/>
          </a:bodyPr>
          <a:lstStyle/>
          <a:p>
            <a:r>
              <a:rPr lang="en-US" sz="4400" dirty="0" smtClean="0"/>
              <a:t>Taking Notes</a:t>
            </a:r>
            <a:endParaRPr lang="en-US" sz="4400" dirty="0"/>
          </a:p>
        </p:txBody>
      </p:sp>
      <p:sp>
        <p:nvSpPr>
          <p:cNvPr id="3" name="Content Placeholder 2"/>
          <p:cNvSpPr>
            <a:spLocks noGrp="1"/>
          </p:cNvSpPr>
          <p:nvPr>
            <p:ph idx="1"/>
          </p:nvPr>
        </p:nvSpPr>
        <p:spPr>
          <a:xfrm>
            <a:off x="7059168" y="2207940"/>
            <a:ext cx="4489704" cy="4028267"/>
          </a:xfrm>
        </p:spPr>
        <p:txBody>
          <a:bodyPr/>
          <a:lstStyle/>
          <a:p>
            <a:r>
              <a:rPr lang="en-US" dirty="0" smtClean="0"/>
              <a:t>Outline</a:t>
            </a:r>
          </a:p>
          <a:p>
            <a:r>
              <a:rPr lang="en-US" dirty="0"/>
              <a:t>Cornell Method</a:t>
            </a:r>
          </a:p>
          <a:p>
            <a:r>
              <a:rPr lang="en-US" dirty="0" smtClean="0"/>
              <a:t>Concept Maps</a:t>
            </a:r>
          </a:p>
          <a:p>
            <a:r>
              <a:rPr lang="en-US" dirty="0" smtClean="0"/>
              <a:t>Examples</a:t>
            </a:r>
            <a:endParaRPr lang="en-US" dirty="0"/>
          </a:p>
          <a:p>
            <a:endParaRPr lang="en-US" dirty="0"/>
          </a:p>
        </p:txBody>
      </p:sp>
      <p:sp>
        <p:nvSpPr>
          <p:cNvPr id="4" name="Text Placeholder 3"/>
          <p:cNvSpPr>
            <a:spLocks noGrp="1"/>
          </p:cNvSpPr>
          <p:nvPr>
            <p:ph type="body" sz="half" idx="2"/>
          </p:nvPr>
        </p:nvSpPr>
        <p:spPr>
          <a:xfrm>
            <a:off x="839788" y="4389120"/>
            <a:ext cx="3886200" cy="1487573"/>
          </a:xfrm>
        </p:spPr>
        <p:txBody>
          <a:bodyPr>
            <a:normAutofit/>
          </a:bodyPr>
          <a:lstStyle/>
          <a:p>
            <a:r>
              <a:rPr lang="en-US" sz="1800" dirty="0"/>
              <a:t> </a:t>
            </a:r>
            <a:r>
              <a:rPr lang="en-US" sz="1800" dirty="0" smtClean="0"/>
              <a:t>     </a:t>
            </a:r>
            <a:r>
              <a:rPr lang="en-US" sz="2000" b="1" dirty="0" smtClean="0">
                <a:solidFill>
                  <a:schemeClr val="accent1"/>
                </a:solidFill>
              </a:rPr>
              <a:t>Handwritten?</a:t>
            </a:r>
          </a:p>
          <a:p>
            <a:r>
              <a:rPr lang="en-US" sz="2000" b="1" dirty="0" smtClean="0">
                <a:solidFill>
                  <a:schemeClr val="accent4"/>
                </a:solidFill>
              </a:rPr>
              <a:t>      </a:t>
            </a:r>
            <a:r>
              <a:rPr lang="en-US" sz="2000" b="1" dirty="0" smtClean="0">
                <a:solidFill>
                  <a:schemeClr val="accent5"/>
                </a:solidFill>
              </a:rPr>
              <a:t>Digital?</a:t>
            </a:r>
          </a:p>
          <a:p>
            <a:r>
              <a:rPr lang="en-US" sz="2000" b="1" dirty="0" smtClean="0">
                <a:solidFill>
                  <a:schemeClr val="accent4"/>
                </a:solidFill>
              </a:rPr>
              <a:t>                  … Or both?</a:t>
            </a:r>
            <a:endParaRPr lang="en-US" sz="2000" b="1" dirty="0">
              <a:solidFill>
                <a:schemeClr val="accent4"/>
              </a:solidFill>
            </a:endParaRPr>
          </a:p>
        </p:txBody>
      </p:sp>
    </p:spTree>
    <p:extLst>
      <p:ext uri="{BB962C8B-B14F-4D97-AF65-F5344CB8AC3E}">
        <p14:creationId xmlns:p14="http://schemas.microsoft.com/office/powerpoint/2010/main" val="30311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80E21785-62D8-430F-9521-90166EF7C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D7CF8A0-D3E4-4A16-87D3-1D973AC61B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C79C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1F0928-599A-49BC-9ED1-D671AACFD2F5}"/>
              </a:ext>
            </a:extLst>
          </p:cNvPr>
          <p:cNvSpPr>
            <a:spLocks noGrp="1"/>
          </p:cNvSpPr>
          <p:nvPr>
            <p:ph type="title"/>
          </p:nvPr>
        </p:nvSpPr>
        <p:spPr>
          <a:xfrm>
            <a:off x="3323949" y="2394116"/>
            <a:ext cx="5541054" cy="2149412"/>
          </a:xfrm>
        </p:spPr>
        <p:txBody>
          <a:bodyPr vert="horz" lIns="91440" tIns="45720" rIns="91440" bIns="45720" rtlCol="0" anchor="b">
            <a:normAutofit/>
          </a:bodyPr>
          <a:lstStyle/>
          <a:p>
            <a:pPr algn="ctr"/>
            <a:r>
              <a:rPr lang="en-US" sz="4800" b="1" i="1" dirty="0" smtClean="0">
                <a:solidFill>
                  <a:srgbClr val="FFFFFF"/>
                </a:solidFill>
              </a:rPr>
              <a:t>Studying 101: </a:t>
            </a:r>
            <a:r>
              <a:rPr lang="en-US" sz="4800" i="1" dirty="0" smtClean="0">
                <a:solidFill>
                  <a:srgbClr val="FFFFFF"/>
                </a:solidFill>
              </a:rPr>
              <a:t>Study Smarter </a:t>
            </a:r>
            <a:br>
              <a:rPr lang="en-US" sz="4800" i="1" dirty="0" smtClean="0">
                <a:solidFill>
                  <a:srgbClr val="FFFFFF"/>
                </a:solidFill>
              </a:rPr>
            </a:br>
            <a:r>
              <a:rPr lang="en-US" sz="4800" i="1" dirty="0" smtClean="0">
                <a:solidFill>
                  <a:srgbClr val="FFFFFF"/>
                </a:solidFill>
              </a:rPr>
              <a:t>not Harder</a:t>
            </a:r>
            <a:endParaRPr lang="en-US" sz="4800" i="1" dirty="0">
              <a:solidFill>
                <a:srgbClr val="FFFFFF"/>
              </a:solidFill>
            </a:endParaRPr>
          </a:p>
        </p:txBody>
      </p:sp>
    </p:spTree>
    <p:extLst>
      <p:ext uri="{BB962C8B-B14F-4D97-AF65-F5344CB8AC3E}">
        <p14:creationId xmlns:p14="http://schemas.microsoft.com/office/powerpoint/2010/main" val="3465696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Note-taking Method</a:t>
            </a:r>
            <a:endParaRPr lang="en-US" dirty="0"/>
          </a:p>
        </p:txBody>
      </p:sp>
      <p:pic>
        <p:nvPicPr>
          <p:cNvPr id="9" name="Content Placeholder 8"/>
          <p:cNvPicPr>
            <a:picLocks noGrp="1" noChangeAspect="1"/>
          </p:cNvPicPr>
          <p:nvPr>
            <p:ph sz="half" idx="2"/>
          </p:nvPr>
        </p:nvPicPr>
        <p:blipFill rotWithShape="1">
          <a:blip r:embed="rId3"/>
          <a:srcRect l="12554" t="8571"/>
          <a:stretch/>
        </p:blipFill>
        <p:spPr>
          <a:xfrm>
            <a:off x="3770654" y="1690688"/>
            <a:ext cx="3801024" cy="4828529"/>
          </a:xfrm>
          <a:prstGeom prst="rect">
            <a:avLst/>
          </a:prstGeom>
        </p:spPr>
      </p:pic>
      <p:sp>
        <p:nvSpPr>
          <p:cNvPr id="12" name="TextBox 11"/>
          <p:cNvSpPr txBox="1"/>
          <p:nvPr/>
        </p:nvSpPr>
        <p:spPr>
          <a:xfrm>
            <a:off x="2623983" y="6627168"/>
            <a:ext cx="6327373" cy="230832"/>
          </a:xfrm>
          <a:prstGeom prst="rect">
            <a:avLst/>
          </a:prstGeom>
          <a:noFill/>
        </p:spPr>
        <p:txBody>
          <a:bodyPr wrap="none" rtlCol="0">
            <a:spAutoFit/>
          </a:bodyPr>
          <a:lstStyle/>
          <a:p>
            <a:r>
              <a:rPr lang="en-US" sz="900" dirty="0">
                <a:solidFill>
                  <a:schemeClr val="bg1">
                    <a:lumMod val="75000"/>
                  </a:schemeClr>
                </a:solidFill>
              </a:rPr>
              <a:t>https://</a:t>
            </a:r>
            <a:r>
              <a:rPr lang="en-US" sz="900" dirty="0" smtClean="0">
                <a:solidFill>
                  <a:schemeClr val="bg1">
                    <a:lumMod val="75000"/>
                  </a:schemeClr>
                </a:solidFill>
              </a:rPr>
              <a:t>www.pngkey.com/detail/u2e6e6a9q8r5e6u2_cornell-note-taking-method-ued102-taking-lecture-note</a:t>
            </a:r>
            <a:r>
              <a:rPr lang="en-US" sz="900" dirty="0">
                <a:solidFill>
                  <a:schemeClr val="bg1">
                    <a:lumMod val="75000"/>
                  </a:schemeClr>
                </a:solidFill>
              </a:rPr>
              <a:t>/</a:t>
            </a:r>
          </a:p>
        </p:txBody>
      </p:sp>
    </p:spTree>
    <p:extLst>
      <p:ext uri="{BB962C8B-B14F-4D97-AF65-F5344CB8AC3E}">
        <p14:creationId xmlns:p14="http://schemas.microsoft.com/office/powerpoint/2010/main" val="3743062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40080"/>
            <a:ext cx="3886200" cy="2359598"/>
          </a:xfrm>
        </p:spPr>
        <p:txBody>
          <a:bodyPr>
            <a:normAutofit/>
          </a:bodyPr>
          <a:lstStyle/>
          <a:p>
            <a:r>
              <a:rPr lang="en-US" sz="3600" dirty="0" smtClean="0"/>
              <a:t/>
            </a:r>
            <a:br>
              <a:rPr lang="en-US" sz="3600" dirty="0" smtClean="0"/>
            </a:br>
            <a:r>
              <a:rPr lang="en-US" sz="4000" dirty="0" smtClean="0"/>
              <a:t>Concept </a:t>
            </a:r>
            <a:br>
              <a:rPr lang="en-US" sz="4000" dirty="0" smtClean="0"/>
            </a:br>
            <a:r>
              <a:rPr lang="en-US" sz="4000" dirty="0" smtClean="0"/>
              <a:t>Mapping</a:t>
            </a:r>
            <a:endParaRPr lang="en-US" sz="4000" dirty="0"/>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a:xfrm>
            <a:off x="839788" y="3424395"/>
            <a:ext cx="3886200" cy="1294209"/>
          </a:xfrm>
        </p:spPr>
        <p:txBody>
          <a:bodyPr>
            <a:normAutofit/>
          </a:bodyPr>
          <a:lstStyle/>
          <a:p>
            <a:pPr marL="742950" lvl="1" indent="-285750">
              <a:spcBef>
                <a:spcPts val="1200"/>
              </a:spcBef>
              <a:buFont typeface="Arial" panose="020B0604020202020204" pitchFamily="34" charset="0"/>
              <a:buChar char="•"/>
            </a:pPr>
            <a:r>
              <a:rPr lang="en-US" sz="1600" b="1" dirty="0" smtClean="0">
                <a:solidFill>
                  <a:schemeClr val="accent5"/>
                </a:solidFill>
              </a:rPr>
              <a:t>Flowcharts</a:t>
            </a:r>
          </a:p>
          <a:p>
            <a:pPr marL="742950" lvl="1" indent="-285750">
              <a:spcBef>
                <a:spcPts val="1200"/>
              </a:spcBef>
              <a:buFont typeface="Arial" panose="020B0604020202020204" pitchFamily="34" charset="0"/>
              <a:buChar char="•"/>
            </a:pPr>
            <a:r>
              <a:rPr lang="en-US" sz="1600" b="1" dirty="0" smtClean="0">
                <a:solidFill>
                  <a:schemeClr val="accent5"/>
                </a:solidFill>
              </a:rPr>
              <a:t>Comparisons</a:t>
            </a:r>
          </a:p>
          <a:p>
            <a:pPr marL="742950" lvl="1" indent="-285750">
              <a:spcBef>
                <a:spcPts val="1200"/>
              </a:spcBef>
              <a:buFont typeface="Arial" panose="020B0604020202020204" pitchFamily="34" charset="0"/>
              <a:buChar char="•"/>
            </a:pPr>
            <a:r>
              <a:rPr lang="en-US" sz="1600" b="1" dirty="0" smtClean="0">
                <a:solidFill>
                  <a:schemeClr val="accent5"/>
                </a:solidFill>
              </a:rPr>
              <a:t>Relationships</a:t>
            </a:r>
            <a:endParaRPr lang="en-US" sz="1600" b="1" dirty="0">
              <a:solidFill>
                <a:schemeClr val="accent5"/>
              </a:solidFill>
            </a:endParaRPr>
          </a:p>
        </p:txBody>
      </p:sp>
      <p:pic>
        <p:nvPicPr>
          <p:cNvPr id="4" name="Content Placeholder 3"/>
          <p:cNvPicPr>
            <a:picLocks noGrp="1" noChangeAspect="1"/>
          </p:cNvPicPr>
          <p:nvPr>
            <p:ph sz="half" idx="4294967295"/>
          </p:nvPr>
        </p:nvPicPr>
        <p:blipFill>
          <a:blip r:embed="rId3"/>
          <a:stretch>
            <a:fillRect/>
          </a:stretch>
        </p:blipFill>
        <p:spPr>
          <a:xfrm>
            <a:off x="6696272" y="328389"/>
            <a:ext cx="5215495" cy="6192012"/>
          </a:xfrm>
          <a:prstGeom prst="rect">
            <a:avLst/>
          </a:prstGeom>
        </p:spPr>
      </p:pic>
      <p:sp>
        <p:nvSpPr>
          <p:cNvPr id="12" name="TextBox 11"/>
          <p:cNvSpPr txBox="1"/>
          <p:nvPr/>
        </p:nvSpPr>
        <p:spPr>
          <a:xfrm>
            <a:off x="81505" y="6520401"/>
            <a:ext cx="5464958" cy="230832"/>
          </a:xfrm>
          <a:prstGeom prst="rect">
            <a:avLst/>
          </a:prstGeom>
          <a:noFill/>
        </p:spPr>
        <p:txBody>
          <a:bodyPr wrap="none" rtlCol="0">
            <a:spAutoFit/>
          </a:bodyPr>
          <a:lstStyle/>
          <a:p>
            <a:r>
              <a:rPr lang="en-US" sz="900" dirty="0">
                <a:solidFill>
                  <a:schemeClr val="bg1">
                    <a:lumMod val="75000"/>
                  </a:schemeClr>
                </a:solidFill>
              </a:rPr>
              <a:t>https://www.lucidchart.com/pages/templates/concept-map/bubble-concept-map-template</a:t>
            </a:r>
          </a:p>
        </p:txBody>
      </p:sp>
    </p:spTree>
    <p:extLst>
      <p:ext uri="{BB962C8B-B14F-4D97-AF65-F5344CB8AC3E}">
        <p14:creationId xmlns:p14="http://schemas.microsoft.com/office/powerpoint/2010/main" val="4180500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 all studying is equal …</a:t>
            </a:r>
            <a:endParaRPr lang="en-US" dirty="0"/>
          </a:p>
        </p:txBody>
      </p:sp>
      <p:sp>
        <p:nvSpPr>
          <p:cNvPr id="4" name="Text Placeholder 3"/>
          <p:cNvSpPr>
            <a:spLocks noGrp="1"/>
          </p:cNvSpPr>
          <p:nvPr>
            <p:ph type="body" idx="1"/>
          </p:nvPr>
        </p:nvSpPr>
        <p:spPr>
          <a:xfrm>
            <a:off x="839788" y="1690688"/>
            <a:ext cx="4937760" cy="773732"/>
          </a:xfrm>
        </p:spPr>
        <p:txBody>
          <a:bodyPr/>
          <a:lstStyle/>
          <a:p>
            <a:r>
              <a:rPr lang="en-US" dirty="0" smtClean="0"/>
              <a:t>It’s good to be intense!</a:t>
            </a:r>
            <a:endParaRPr lang="en-US" dirty="0"/>
          </a:p>
        </p:txBody>
      </p:sp>
      <p:sp>
        <p:nvSpPr>
          <p:cNvPr id="5" name="Content Placeholder 4"/>
          <p:cNvSpPr>
            <a:spLocks noGrp="1"/>
          </p:cNvSpPr>
          <p:nvPr>
            <p:ph sz="half" idx="2"/>
          </p:nvPr>
        </p:nvSpPr>
        <p:spPr>
          <a:xfrm>
            <a:off x="839788" y="2884456"/>
            <a:ext cx="4937760" cy="3063240"/>
          </a:xfrm>
        </p:spPr>
        <p:txBody>
          <a:bodyPr/>
          <a:lstStyle/>
          <a:p>
            <a:r>
              <a:rPr lang="en-US" dirty="0" smtClean="0"/>
              <a:t>Short, intensive sessions</a:t>
            </a:r>
          </a:p>
          <a:p>
            <a:r>
              <a:rPr lang="en-US" dirty="0" smtClean="0"/>
              <a:t>Distributed; focused </a:t>
            </a:r>
          </a:p>
          <a:p>
            <a:r>
              <a:rPr lang="en-US" dirty="0" smtClean="0"/>
              <a:t>Prevents procrastination</a:t>
            </a:r>
            <a:endParaRPr lang="en-US" dirty="0"/>
          </a:p>
        </p:txBody>
      </p:sp>
      <p:sp>
        <p:nvSpPr>
          <p:cNvPr id="8" name="TextBox 7"/>
          <p:cNvSpPr txBox="1"/>
          <p:nvPr/>
        </p:nvSpPr>
        <p:spPr>
          <a:xfrm>
            <a:off x="624635" y="6190488"/>
            <a:ext cx="6526146" cy="461665"/>
          </a:xfrm>
          <a:prstGeom prst="rect">
            <a:avLst/>
          </a:prstGeom>
          <a:noFill/>
        </p:spPr>
        <p:txBody>
          <a:bodyPr wrap="none" rtlCol="0">
            <a:spAutoFit/>
          </a:bodyPr>
          <a:lstStyle/>
          <a:p>
            <a:r>
              <a:rPr lang="en-US" sz="1200" dirty="0" smtClean="0">
                <a:solidFill>
                  <a:schemeClr val="bg2">
                    <a:lumMod val="50000"/>
                  </a:schemeClr>
                </a:solidFill>
              </a:rPr>
              <a:t>The University of North Carolina Learning Center</a:t>
            </a:r>
          </a:p>
          <a:p>
            <a:r>
              <a:rPr lang="en-US" sz="1200" dirty="0" smtClean="0">
                <a:solidFill>
                  <a:schemeClr val="bg2">
                    <a:lumMod val="50000"/>
                  </a:schemeClr>
                </a:solidFill>
              </a:rPr>
              <a:t>https</a:t>
            </a:r>
            <a:r>
              <a:rPr lang="en-US" sz="1200" dirty="0">
                <a:solidFill>
                  <a:schemeClr val="bg2">
                    <a:lumMod val="50000"/>
                  </a:schemeClr>
                </a:solidFill>
              </a:rPr>
              <a:t>://learningcenter.unc.edu/tips-and-tools/studying-101-study-smarter-not-harder/</a:t>
            </a:r>
          </a:p>
        </p:txBody>
      </p:sp>
      <p:pic>
        <p:nvPicPr>
          <p:cNvPr id="6" name="Picture 5"/>
          <p:cNvPicPr>
            <a:picLocks noChangeAspect="1"/>
          </p:cNvPicPr>
          <p:nvPr/>
        </p:nvPicPr>
        <p:blipFill>
          <a:blip r:embed="rId3"/>
          <a:stretch>
            <a:fillRect/>
          </a:stretch>
        </p:blipFill>
        <p:spPr>
          <a:xfrm>
            <a:off x="839788" y="2562246"/>
            <a:ext cx="8932332" cy="3385450"/>
          </a:xfrm>
          <a:prstGeom prst="rect">
            <a:avLst/>
          </a:prstGeom>
        </p:spPr>
      </p:pic>
    </p:spTree>
    <p:extLst>
      <p:ext uri="{BB962C8B-B14F-4D97-AF65-F5344CB8AC3E}">
        <p14:creationId xmlns:p14="http://schemas.microsoft.com/office/powerpoint/2010/main" val="29376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80E21785-62D8-430F-9521-90166EF7C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D7CF8A0-D3E4-4A16-87D3-1D973AC61B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C79C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1F0928-599A-49BC-9ED1-D671AACFD2F5}"/>
              </a:ext>
            </a:extLst>
          </p:cNvPr>
          <p:cNvSpPr>
            <a:spLocks noGrp="1"/>
          </p:cNvSpPr>
          <p:nvPr>
            <p:ph type="title"/>
          </p:nvPr>
        </p:nvSpPr>
        <p:spPr>
          <a:xfrm>
            <a:off x="3337511" y="2963917"/>
            <a:ext cx="6082260" cy="1274254"/>
          </a:xfrm>
        </p:spPr>
        <p:txBody>
          <a:bodyPr vert="horz" lIns="91440" tIns="45720" rIns="91440" bIns="45720" rtlCol="0" anchor="b">
            <a:normAutofit/>
          </a:bodyPr>
          <a:lstStyle/>
          <a:p>
            <a:pPr algn="ctr"/>
            <a:r>
              <a:rPr lang="en-US" sz="4800" dirty="0" smtClean="0">
                <a:solidFill>
                  <a:srgbClr val="FFFFFF"/>
                </a:solidFill>
              </a:rPr>
              <a:t>Procrastination</a:t>
            </a:r>
            <a:endParaRPr lang="en-US" sz="4800" dirty="0">
              <a:solidFill>
                <a:srgbClr val="FFFFFF"/>
              </a:solidFill>
            </a:endParaRPr>
          </a:p>
        </p:txBody>
      </p:sp>
    </p:spTree>
    <p:extLst>
      <p:ext uri="{BB962C8B-B14F-4D97-AF65-F5344CB8AC3E}">
        <p14:creationId xmlns:p14="http://schemas.microsoft.com/office/powerpoint/2010/main" val="4077510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27017" cy="6477904"/>
          </a:xfrm>
          <a:prstGeom prst="rect">
            <a:avLst/>
          </a:prstGeom>
        </p:spPr>
      </p:pic>
      <p:sp>
        <p:nvSpPr>
          <p:cNvPr id="3" name="TextBox 2"/>
          <p:cNvSpPr txBox="1"/>
          <p:nvPr/>
        </p:nvSpPr>
        <p:spPr>
          <a:xfrm>
            <a:off x="0" y="6477904"/>
            <a:ext cx="6537367" cy="261610"/>
          </a:xfrm>
          <a:prstGeom prst="rect">
            <a:avLst/>
          </a:prstGeom>
          <a:noFill/>
        </p:spPr>
        <p:txBody>
          <a:bodyPr wrap="none" rtlCol="0">
            <a:spAutoFit/>
          </a:bodyPr>
          <a:lstStyle/>
          <a:p>
            <a:r>
              <a:rPr lang="en-US" sz="1100" dirty="0">
                <a:solidFill>
                  <a:schemeClr val="accent3"/>
                </a:solidFill>
              </a:rPr>
              <a:t>https://www.purdue.edu/asc/resources/pdfs/ASC_Handouts_OvercomingProcrastination.pdf</a:t>
            </a:r>
          </a:p>
        </p:txBody>
      </p:sp>
      <p:sp>
        <p:nvSpPr>
          <p:cNvPr id="4" name="Rectangle 3"/>
          <p:cNvSpPr/>
          <p:nvPr/>
        </p:nvSpPr>
        <p:spPr>
          <a:xfrm>
            <a:off x="6537367" y="3100040"/>
            <a:ext cx="2595482" cy="3267306"/>
          </a:xfrm>
          <a:prstGeom prst="rect">
            <a:avLst/>
          </a:prstGeom>
          <a:solidFill>
            <a:srgbClr val="F98D33"/>
          </a:solidFill>
          <a:ln>
            <a:solidFill>
              <a:srgbClr val="CEB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9325276" y="3100040"/>
            <a:ext cx="2609314" cy="3279932"/>
          </a:xfrm>
          <a:prstGeom prst="rect">
            <a:avLst/>
          </a:prstGeom>
        </p:spPr>
      </p:pic>
    </p:spTree>
    <p:extLst>
      <p:ext uri="{BB962C8B-B14F-4D97-AF65-F5344CB8AC3E}">
        <p14:creationId xmlns:p14="http://schemas.microsoft.com/office/powerpoint/2010/main" val="4377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77904"/>
            <a:ext cx="6537367" cy="261610"/>
          </a:xfrm>
          <a:prstGeom prst="rect">
            <a:avLst/>
          </a:prstGeom>
          <a:noFill/>
        </p:spPr>
        <p:txBody>
          <a:bodyPr wrap="none" rtlCol="0">
            <a:spAutoFit/>
          </a:bodyPr>
          <a:lstStyle/>
          <a:p>
            <a:r>
              <a:rPr lang="en-US" sz="1100" dirty="0">
                <a:solidFill>
                  <a:schemeClr val="accent3"/>
                </a:solidFill>
              </a:rPr>
              <a:t>https://www.purdue.edu/asc/resources/pdfs/ASC_Handouts_OvercomingProcrastination.pdf</a:t>
            </a:r>
          </a:p>
        </p:txBody>
      </p:sp>
      <p:pic>
        <p:nvPicPr>
          <p:cNvPr id="4" name="Picture 3"/>
          <p:cNvPicPr>
            <a:picLocks noChangeAspect="1"/>
          </p:cNvPicPr>
          <p:nvPr/>
        </p:nvPicPr>
        <p:blipFill rotWithShape="1">
          <a:blip r:embed="rId3"/>
          <a:srcRect t="1970"/>
          <a:stretch/>
        </p:blipFill>
        <p:spPr>
          <a:xfrm>
            <a:off x="-4764" y="1761892"/>
            <a:ext cx="12136544" cy="4716011"/>
          </a:xfrm>
          <a:prstGeom prst="rect">
            <a:avLst/>
          </a:prstGeom>
        </p:spPr>
      </p:pic>
      <p:pic>
        <p:nvPicPr>
          <p:cNvPr id="2" name="Picture 1"/>
          <p:cNvPicPr>
            <a:picLocks noChangeAspect="1"/>
          </p:cNvPicPr>
          <p:nvPr/>
        </p:nvPicPr>
        <p:blipFill rotWithShape="1">
          <a:blip r:embed="rId4"/>
          <a:srcRect l="41011" b="74007"/>
          <a:stretch/>
        </p:blipFill>
        <p:spPr>
          <a:xfrm>
            <a:off x="4973444" y="0"/>
            <a:ext cx="7153573" cy="1683834"/>
          </a:xfrm>
          <a:prstGeom prst="rect">
            <a:avLst/>
          </a:prstGeom>
        </p:spPr>
      </p:pic>
      <p:sp>
        <p:nvSpPr>
          <p:cNvPr id="5" name="Rectangle 4"/>
          <p:cNvSpPr/>
          <p:nvPr/>
        </p:nvSpPr>
        <p:spPr>
          <a:xfrm>
            <a:off x="6204031" y="4119897"/>
            <a:ext cx="2777924" cy="2211455"/>
          </a:xfrm>
          <a:prstGeom prst="rect">
            <a:avLst/>
          </a:prstGeom>
          <a:solidFill>
            <a:srgbClr val="82A9D4"/>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6204031" y="1944547"/>
            <a:ext cx="2777924" cy="1919205"/>
          </a:xfrm>
          <a:prstGeom prst="rect">
            <a:avLst/>
          </a:prstGeom>
        </p:spPr>
      </p:pic>
      <p:pic>
        <p:nvPicPr>
          <p:cNvPr id="7" name="Picture 6"/>
          <p:cNvPicPr>
            <a:picLocks noChangeAspect="1"/>
          </p:cNvPicPr>
          <p:nvPr/>
        </p:nvPicPr>
        <p:blipFill>
          <a:blip r:embed="rId6"/>
          <a:stretch>
            <a:fillRect/>
          </a:stretch>
        </p:blipFill>
        <p:spPr>
          <a:xfrm>
            <a:off x="3187042" y="1944546"/>
            <a:ext cx="2773920" cy="3032567"/>
          </a:xfrm>
          <a:prstGeom prst="rect">
            <a:avLst/>
          </a:prstGeom>
        </p:spPr>
      </p:pic>
      <p:pic>
        <p:nvPicPr>
          <p:cNvPr id="8" name="Picture 7"/>
          <p:cNvPicPr>
            <a:picLocks noChangeAspect="1"/>
          </p:cNvPicPr>
          <p:nvPr/>
        </p:nvPicPr>
        <p:blipFill>
          <a:blip r:embed="rId6"/>
          <a:stretch>
            <a:fillRect/>
          </a:stretch>
        </p:blipFill>
        <p:spPr>
          <a:xfrm>
            <a:off x="172255" y="1944547"/>
            <a:ext cx="2790864" cy="2639028"/>
          </a:xfrm>
          <a:prstGeom prst="rect">
            <a:avLst/>
          </a:prstGeom>
        </p:spPr>
      </p:pic>
      <p:pic>
        <p:nvPicPr>
          <p:cNvPr id="9" name="Picture 8"/>
          <p:cNvPicPr>
            <a:picLocks noChangeAspect="1"/>
          </p:cNvPicPr>
          <p:nvPr/>
        </p:nvPicPr>
        <p:blipFill>
          <a:blip r:embed="rId6"/>
          <a:stretch>
            <a:fillRect/>
          </a:stretch>
        </p:blipFill>
        <p:spPr>
          <a:xfrm>
            <a:off x="3210810" y="5486400"/>
            <a:ext cx="2750152" cy="855974"/>
          </a:xfrm>
          <a:prstGeom prst="rect">
            <a:avLst/>
          </a:prstGeom>
        </p:spPr>
      </p:pic>
      <p:pic>
        <p:nvPicPr>
          <p:cNvPr id="10" name="Picture 9"/>
          <p:cNvPicPr>
            <a:picLocks noChangeAspect="1"/>
          </p:cNvPicPr>
          <p:nvPr/>
        </p:nvPicPr>
        <p:blipFill>
          <a:blip r:embed="rId7"/>
          <a:stretch>
            <a:fillRect/>
          </a:stretch>
        </p:blipFill>
        <p:spPr>
          <a:xfrm>
            <a:off x="180727" y="4977113"/>
            <a:ext cx="2782392" cy="1365261"/>
          </a:xfrm>
          <a:prstGeom prst="rect">
            <a:avLst/>
          </a:prstGeom>
        </p:spPr>
      </p:pic>
    </p:spTree>
    <p:extLst>
      <p:ext uri="{BB962C8B-B14F-4D97-AF65-F5344CB8AC3E}">
        <p14:creationId xmlns:p14="http://schemas.microsoft.com/office/powerpoint/2010/main" val="165645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nodeType="clickEffect">
                                  <p:stCondLst>
                                    <p:cond delay="0"/>
                                  </p:stCondLst>
                                  <p:childTnLst>
                                    <p:animEffect transition="out" filter="wipe(righ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nodeType="clickEffect">
                                  <p:stCondLst>
                                    <p:cond delay="0"/>
                                  </p:stCondLst>
                                  <p:childTnLst>
                                    <p:animEffect transition="out" filter="wipe(right)">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nodeType="clickEffect">
                                  <p:stCondLst>
                                    <p:cond delay="0"/>
                                  </p:stCondLst>
                                  <p:childTnLst>
                                    <p:animEffect transition="out" filter="wipe(up)">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77904"/>
            <a:ext cx="6537367" cy="261610"/>
          </a:xfrm>
          <a:prstGeom prst="rect">
            <a:avLst/>
          </a:prstGeom>
          <a:noFill/>
        </p:spPr>
        <p:txBody>
          <a:bodyPr wrap="none" rtlCol="0">
            <a:spAutoFit/>
          </a:bodyPr>
          <a:lstStyle/>
          <a:p>
            <a:r>
              <a:rPr lang="en-US" sz="1100" dirty="0">
                <a:solidFill>
                  <a:schemeClr val="accent3"/>
                </a:solidFill>
              </a:rPr>
              <a:t>https://www.purdue.edu/asc/resources/pdfs/ASC_Handouts_OvercomingProcrastination.pdf</a:t>
            </a:r>
          </a:p>
        </p:txBody>
      </p:sp>
      <p:pic>
        <p:nvPicPr>
          <p:cNvPr id="4" name="Picture 3"/>
          <p:cNvPicPr>
            <a:picLocks noChangeAspect="1"/>
          </p:cNvPicPr>
          <p:nvPr/>
        </p:nvPicPr>
        <p:blipFill rotWithShape="1">
          <a:blip r:embed="rId3"/>
          <a:srcRect l="1287" t="1910" r="1047"/>
          <a:stretch/>
        </p:blipFill>
        <p:spPr>
          <a:xfrm>
            <a:off x="0" y="1728439"/>
            <a:ext cx="12132527" cy="4401210"/>
          </a:xfrm>
          <a:prstGeom prst="rect">
            <a:avLst/>
          </a:prstGeom>
        </p:spPr>
      </p:pic>
      <p:pic>
        <p:nvPicPr>
          <p:cNvPr id="2" name="Picture 1"/>
          <p:cNvPicPr>
            <a:picLocks noChangeAspect="1"/>
          </p:cNvPicPr>
          <p:nvPr/>
        </p:nvPicPr>
        <p:blipFill rotWithShape="1">
          <a:blip r:embed="rId4"/>
          <a:srcRect l="41102" r="1" b="74179"/>
          <a:stretch/>
        </p:blipFill>
        <p:spPr>
          <a:xfrm>
            <a:off x="4984596" y="0"/>
            <a:ext cx="7142422" cy="1672683"/>
          </a:xfrm>
          <a:prstGeom prst="rect">
            <a:avLst/>
          </a:prstGeom>
        </p:spPr>
      </p:pic>
      <p:sp>
        <p:nvSpPr>
          <p:cNvPr id="5" name="Rectangle 4"/>
          <p:cNvSpPr/>
          <p:nvPr/>
        </p:nvSpPr>
        <p:spPr>
          <a:xfrm>
            <a:off x="3113589" y="1921397"/>
            <a:ext cx="2681467" cy="1635685"/>
          </a:xfrm>
          <a:prstGeom prst="rect">
            <a:avLst/>
          </a:prstGeom>
          <a:solidFill>
            <a:srgbClr val="79AC4A"/>
          </a:solidFill>
          <a:ln>
            <a:solidFill>
              <a:srgbClr val="79A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6178874" y="1921398"/>
            <a:ext cx="2664183" cy="1145894"/>
          </a:xfrm>
          <a:prstGeom prst="rect">
            <a:avLst/>
          </a:prstGeom>
        </p:spPr>
      </p:pic>
      <p:pic>
        <p:nvPicPr>
          <p:cNvPr id="7" name="Picture 6"/>
          <p:cNvPicPr>
            <a:picLocks noChangeAspect="1"/>
          </p:cNvPicPr>
          <p:nvPr/>
        </p:nvPicPr>
        <p:blipFill>
          <a:blip r:embed="rId6"/>
          <a:stretch>
            <a:fillRect/>
          </a:stretch>
        </p:blipFill>
        <p:spPr>
          <a:xfrm>
            <a:off x="6167298" y="4143737"/>
            <a:ext cx="2664183" cy="949124"/>
          </a:xfrm>
          <a:prstGeom prst="rect">
            <a:avLst/>
          </a:prstGeom>
        </p:spPr>
      </p:pic>
      <p:pic>
        <p:nvPicPr>
          <p:cNvPr id="8" name="Picture 7"/>
          <p:cNvPicPr>
            <a:picLocks noChangeAspect="1"/>
          </p:cNvPicPr>
          <p:nvPr/>
        </p:nvPicPr>
        <p:blipFill>
          <a:blip r:embed="rId6"/>
          <a:stretch>
            <a:fillRect/>
          </a:stretch>
        </p:blipFill>
        <p:spPr>
          <a:xfrm>
            <a:off x="9196008" y="1921146"/>
            <a:ext cx="2772215" cy="764182"/>
          </a:xfrm>
          <a:prstGeom prst="rect">
            <a:avLst/>
          </a:prstGeom>
        </p:spPr>
      </p:pic>
      <p:pic>
        <p:nvPicPr>
          <p:cNvPr id="9" name="Picture 8"/>
          <p:cNvPicPr>
            <a:picLocks noChangeAspect="1"/>
          </p:cNvPicPr>
          <p:nvPr/>
        </p:nvPicPr>
        <p:blipFill>
          <a:blip r:embed="rId7"/>
          <a:stretch>
            <a:fillRect/>
          </a:stretch>
        </p:blipFill>
        <p:spPr>
          <a:xfrm>
            <a:off x="6148008" y="3225526"/>
            <a:ext cx="2664183" cy="757892"/>
          </a:xfrm>
          <a:prstGeom prst="rect">
            <a:avLst/>
          </a:prstGeom>
        </p:spPr>
      </p:pic>
      <p:pic>
        <p:nvPicPr>
          <p:cNvPr id="10" name="Picture 9"/>
          <p:cNvPicPr>
            <a:picLocks noChangeAspect="1"/>
          </p:cNvPicPr>
          <p:nvPr/>
        </p:nvPicPr>
        <p:blipFill>
          <a:blip r:embed="rId7"/>
          <a:stretch>
            <a:fillRect/>
          </a:stretch>
        </p:blipFill>
        <p:spPr>
          <a:xfrm>
            <a:off x="3113591" y="3591807"/>
            <a:ext cx="2681466" cy="899171"/>
          </a:xfrm>
          <a:prstGeom prst="rect">
            <a:avLst/>
          </a:prstGeom>
        </p:spPr>
      </p:pic>
      <p:pic>
        <p:nvPicPr>
          <p:cNvPr id="11" name="Picture 10"/>
          <p:cNvPicPr>
            <a:picLocks noChangeAspect="1"/>
          </p:cNvPicPr>
          <p:nvPr/>
        </p:nvPicPr>
        <p:blipFill>
          <a:blip r:embed="rId7"/>
          <a:stretch>
            <a:fillRect/>
          </a:stretch>
        </p:blipFill>
        <p:spPr>
          <a:xfrm>
            <a:off x="3152221" y="4676171"/>
            <a:ext cx="2611971" cy="416689"/>
          </a:xfrm>
          <a:prstGeom prst="rect">
            <a:avLst/>
          </a:prstGeom>
        </p:spPr>
      </p:pic>
    </p:spTree>
    <p:extLst>
      <p:ext uri="{BB962C8B-B14F-4D97-AF65-F5344CB8AC3E}">
        <p14:creationId xmlns:p14="http://schemas.microsoft.com/office/powerpoint/2010/main" val="348723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nodeType="clickEffect">
                                  <p:stCondLst>
                                    <p:cond delay="0"/>
                                  </p:stCondLst>
                                  <p:childTnLst>
                                    <p:animEffect transition="out" filter="wipe(up)">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50382" y="0"/>
            <a:ext cx="8371342" cy="6623824"/>
          </a:xfrm>
          <a:prstGeom prst="rect">
            <a:avLst/>
          </a:prstGeom>
        </p:spPr>
      </p:pic>
      <p:sp>
        <p:nvSpPr>
          <p:cNvPr id="3" name="TextBox 2"/>
          <p:cNvSpPr txBox="1"/>
          <p:nvPr/>
        </p:nvSpPr>
        <p:spPr>
          <a:xfrm>
            <a:off x="6547696" y="6623824"/>
            <a:ext cx="3474028" cy="246221"/>
          </a:xfrm>
          <a:prstGeom prst="rect">
            <a:avLst/>
          </a:prstGeom>
          <a:noFill/>
        </p:spPr>
        <p:txBody>
          <a:bodyPr wrap="none" rtlCol="0">
            <a:spAutoFit/>
          </a:bodyPr>
          <a:lstStyle/>
          <a:p>
            <a:r>
              <a:rPr lang="en-US" sz="1000" dirty="0">
                <a:solidFill>
                  <a:schemeClr val="bg1">
                    <a:lumMod val="75000"/>
                  </a:schemeClr>
                </a:solidFill>
              </a:rPr>
              <a:t>https://www.pinterest.com/pin/510173464023931680/</a:t>
            </a:r>
          </a:p>
        </p:txBody>
      </p:sp>
    </p:spTree>
    <p:extLst>
      <p:ext uri="{BB962C8B-B14F-4D97-AF65-F5344CB8AC3E}">
        <p14:creationId xmlns:p14="http://schemas.microsoft.com/office/powerpoint/2010/main" val="2473624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106" y="966326"/>
            <a:ext cx="5973708" cy="948944"/>
          </a:xfrm>
        </p:spPr>
        <p:txBody>
          <a:bodyPr>
            <a:normAutofit/>
          </a:bodyPr>
          <a:lstStyle/>
          <a:p>
            <a:r>
              <a:rPr lang="en-US" sz="5400" dirty="0" smtClean="0"/>
              <a:t>Study Skills</a:t>
            </a:r>
            <a:endParaRPr lang="en-US" sz="5400" dirty="0"/>
          </a:p>
        </p:txBody>
      </p:sp>
      <p:sp>
        <p:nvSpPr>
          <p:cNvPr id="3" name="Subtitle 2"/>
          <p:cNvSpPr>
            <a:spLocks noGrp="1"/>
          </p:cNvSpPr>
          <p:nvPr>
            <p:ph type="subTitle" idx="1"/>
          </p:nvPr>
        </p:nvSpPr>
        <p:spPr>
          <a:xfrm>
            <a:off x="1018106" y="2575600"/>
            <a:ext cx="5467815" cy="3254683"/>
          </a:xfrm>
        </p:spPr>
        <p:txBody>
          <a:bodyPr>
            <a:normAutofit/>
          </a:bodyPr>
          <a:lstStyle/>
          <a:p>
            <a:pPr marL="342900" indent="-342900">
              <a:buFont typeface="Arial" panose="020B0604020202020204" pitchFamily="34" charset="0"/>
              <a:buChar char="•"/>
            </a:pPr>
            <a:r>
              <a:rPr lang="en-US" sz="2800" dirty="0" smtClean="0">
                <a:solidFill>
                  <a:schemeClr val="accent4">
                    <a:lumMod val="75000"/>
                  </a:schemeClr>
                </a:solidFill>
              </a:rPr>
              <a:t>Crash course series</a:t>
            </a:r>
          </a:p>
          <a:p>
            <a:pPr marL="342900" indent="-342900">
              <a:buFont typeface="Arial" panose="020B0604020202020204" pitchFamily="34" charset="0"/>
              <a:buChar char="•"/>
            </a:pPr>
            <a:r>
              <a:rPr lang="en-US" sz="2800" dirty="0" smtClean="0">
                <a:solidFill>
                  <a:srgbClr val="461D7C"/>
                </a:solidFill>
              </a:rPr>
              <a:t>Louisiana State University</a:t>
            </a:r>
          </a:p>
          <a:p>
            <a:pPr marL="342900" indent="-342900">
              <a:buFont typeface="Arial" panose="020B0604020202020204" pitchFamily="34" charset="0"/>
              <a:buChar char="•"/>
            </a:pPr>
            <a:r>
              <a:rPr lang="en-US" sz="2800" b="1" dirty="0" smtClean="0">
                <a:solidFill>
                  <a:srgbClr val="99BADD"/>
                </a:solidFill>
              </a:rPr>
              <a:t>Unc – Chapel Hill</a:t>
            </a:r>
          </a:p>
          <a:p>
            <a:pPr marL="342900" indent="-342900">
              <a:buFont typeface="Arial" panose="020B0604020202020204" pitchFamily="34" charset="0"/>
              <a:buChar char="•"/>
            </a:pPr>
            <a:r>
              <a:rPr lang="en-US" sz="2800" b="1" dirty="0" smtClean="0">
                <a:solidFill>
                  <a:srgbClr val="CEB888"/>
                </a:solidFill>
              </a:rPr>
              <a:t>Purdue university</a:t>
            </a:r>
          </a:p>
          <a:p>
            <a:pPr marL="800100" lvl="1" indent="-342900">
              <a:buFont typeface="Arial" panose="020B0604020202020204" pitchFamily="34" charset="0"/>
              <a:buChar char="•"/>
            </a:pPr>
            <a:endParaRPr lang="en-US" sz="2400" b="1" dirty="0" smtClean="0">
              <a:solidFill>
                <a:srgbClr val="CEB888"/>
              </a:solidFill>
            </a:endParaRPr>
          </a:p>
          <a:p>
            <a:pPr marL="342900" indent="-342900">
              <a:buFont typeface="Arial" panose="020B0604020202020204" pitchFamily="34" charset="0"/>
              <a:buChar char="•"/>
            </a:pPr>
            <a:r>
              <a:rPr lang="en-US" sz="2800" b="1" dirty="0" smtClean="0">
                <a:solidFill>
                  <a:srgbClr val="D61304"/>
                </a:solidFill>
              </a:rPr>
              <a:t>MCC</a:t>
            </a:r>
            <a:r>
              <a:rPr lang="en-US" sz="2800" dirty="0" smtClean="0">
                <a:solidFill>
                  <a:srgbClr val="D61304"/>
                </a:solidFill>
              </a:rPr>
              <a:t> SUCCESS CENTER</a:t>
            </a:r>
          </a:p>
          <a:p>
            <a:pPr marL="342900" indent="-342900">
              <a:buFont typeface="Arial" panose="020B0604020202020204" pitchFamily="34" charset="0"/>
              <a:buChar char="•"/>
            </a:pPr>
            <a:endParaRPr lang="en-US" dirty="0"/>
          </a:p>
        </p:txBody>
      </p:sp>
      <p:sp>
        <p:nvSpPr>
          <p:cNvPr id="4" name="TextBox 3"/>
          <p:cNvSpPr txBox="1"/>
          <p:nvPr/>
        </p:nvSpPr>
        <p:spPr>
          <a:xfrm>
            <a:off x="6485921" y="2575600"/>
            <a:ext cx="5352747" cy="3554819"/>
          </a:xfrm>
          <a:prstGeom prst="rect">
            <a:avLst/>
          </a:prstGeom>
          <a:noFill/>
        </p:spPr>
        <p:txBody>
          <a:bodyPr wrap="square" rtlCol="0">
            <a:spAutoFit/>
          </a:bodyPr>
          <a:lstStyle/>
          <a:p>
            <a:pPr>
              <a:spcBef>
                <a:spcPts val="1200"/>
              </a:spcBef>
            </a:pPr>
            <a:endParaRPr lang="en-US" sz="400" dirty="0" smtClean="0">
              <a:hlinkClick r:id="rId3"/>
            </a:endParaRPr>
          </a:p>
          <a:p>
            <a:r>
              <a:rPr lang="en-US" dirty="0" smtClean="0">
                <a:hlinkClick r:id="rId3"/>
              </a:rPr>
              <a:t>https</a:t>
            </a:r>
            <a:r>
              <a:rPr lang="en-US" dirty="0">
                <a:hlinkClick r:id="rId3"/>
              </a:rPr>
              <a:t>://</a:t>
            </a:r>
            <a:r>
              <a:rPr lang="en-US" dirty="0" smtClean="0">
                <a:hlinkClick r:id="rId3"/>
              </a:rPr>
              <a:t>youtu.be/IhuwS5ZLwKY</a:t>
            </a:r>
            <a:endParaRPr lang="en-US" dirty="0" smtClean="0"/>
          </a:p>
          <a:p>
            <a:pPr>
              <a:spcBef>
                <a:spcPts val="600"/>
              </a:spcBef>
            </a:pPr>
            <a:endParaRPr lang="en-US" dirty="0"/>
          </a:p>
          <a:p>
            <a:r>
              <a:rPr lang="en-US" dirty="0" smtClean="0"/>
              <a:t>lsu.edu/</a:t>
            </a:r>
            <a:r>
              <a:rPr lang="en-US" dirty="0" err="1" smtClean="0"/>
              <a:t>cas</a:t>
            </a:r>
            <a:r>
              <a:rPr lang="en-US" dirty="0"/>
              <a:t>/</a:t>
            </a:r>
            <a:endParaRPr lang="en-US" dirty="0" smtClean="0"/>
          </a:p>
          <a:p>
            <a:endParaRPr lang="en-US" dirty="0"/>
          </a:p>
          <a:p>
            <a:r>
              <a:rPr lang="en-US" dirty="0" smtClean="0"/>
              <a:t>learningcenter.unc.edu/tips-and-tools</a:t>
            </a:r>
            <a:r>
              <a:rPr lang="en-US" dirty="0"/>
              <a:t>/</a:t>
            </a:r>
            <a:endParaRPr lang="en-US" dirty="0" smtClean="0"/>
          </a:p>
          <a:p>
            <a:endParaRPr lang="en-US" dirty="0" smtClean="0"/>
          </a:p>
          <a:p>
            <a:r>
              <a:rPr lang="en-US" dirty="0" smtClean="0"/>
              <a:t>purdue.edu/</a:t>
            </a:r>
            <a:r>
              <a:rPr lang="en-US" dirty="0" err="1" smtClean="0"/>
              <a:t>asc</a:t>
            </a:r>
            <a:r>
              <a:rPr lang="en-US" dirty="0" smtClean="0"/>
              <a:t>/resources/allHandouts.html</a:t>
            </a:r>
            <a:endParaRPr lang="en-US" dirty="0"/>
          </a:p>
          <a:p>
            <a:endParaRPr lang="en-US" dirty="0" smtClean="0"/>
          </a:p>
          <a:p>
            <a:endParaRPr lang="en-US" sz="2000" dirty="0"/>
          </a:p>
          <a:p>
            <a:r>
              <a:rPr lang="en-US" dirty="0" smtClean="0"/>
              <a:t>Loper Hall, Room 110; M-Th. 9:00-2:00</a:t>
            </a:r>
          </a:p>
          <a:p>
            <a:r>
              <a:rPr lang="en-US" dirty="0" smtClean="0"/>
              <a:t>Email: </a:t>
            </a:r>
            <a:r>
              <a:rPr lang="en-US" dirty="0" smtClean="0">
                <a:hlinkClick r:id="rId4"/>
              </a:rPr>
              <a:t>mccsuccesscenter@eicc.edu</a:t>
            </a:r>
            <a:endParaRPr lang="en-US" dirty="0" smtClean="0"/>
          </a:p>
          <a:p>
            <a:endParaRPr lang="en-US" dirty="0"/>
          </a:p>
        </p:txBody>
      </p:sp>
    </p:spTree>
    <p:extLst>
      <p:ext uri="{BB962C8B-B14F-4D97-AF65-F5344CB8AC3E}">
        <p14:creationId xmlns:p14="http://schemas.microsoft.com/office/powerpoint/2010/main" val="1408049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is …</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Planned learning.</a:t>
            </a:r>
          </a:p>
          <a:p>
            <a:pPr marL="0" indent="0">
              <a:buNone/>
            </a:pPr>
            <a:endParaRPr lang="en-US" dirty="0" smtClean="0"/>
          </a:p>
          <a:p>
            <a:r>
              <a:rPr lang="en-US" dirty="0" smtClean="0">
                <a:solidFill>
                  <a:schemeClr val="accent3"/>
                </a:solidFill>
              </a:rPr>
              <a:t>Preparation.</a:t>
            </a:r>
          </a:p>
          <a:p>
            <a:pPr marL="0" indent="0">
              <a:buNone/>
            </a:pPr>
            <a:endParaRPr lang="en-US" dirty="0" smtClean="0"/>
          </a:p>
          <a:p>
            <a:r>
              <a:rPr lang="en-US" dirty="0" smtClean="0">
                <a:solidFill>
                  <a:schemeClr val="accent4"/>
                </a:solidFill>
              </a:rPr>
              <a:t>Actively engaging with the material.</a:t>
            </a:r>
          </a:p>
          <a:p>
            <a:pPr marL="0" indent="0">
              <a:buNone/>
            </a:pPr>
            <a:endParaRPr lang="en-US" dirty="0"/>
          </a:p>
          <a:p>
            <a:r>
              <a:rPr lang="en-US" dirty="0" smtClean="0">
                <a:solidFill>
                  <a:schemeClr val="accent6"/>
                </a:solidFill>
              </a:rPr>
              <a:t>A process.</a:t>
            </a:r>
            <a:endParaRPr lang="en-US" dirty="0">
              <a:solidFill>
                <a:schemeClr val="accent6"/>
              </a:solidFill>
            </a:endParaRPr>
          </a:p>
        </p:txBody>
      </p:sp>
      <p:pic>
        <p:nvPicPr>
          <p:cNvPr id="4" name="Picture 3"/>
          <p:cNvPicPr>
            <a:picLocks noChangeAspect="1"/>
          </p:cNvPicPr>
          <p:nvPr/>
        </p:nvPicPr>
        <p:blipFill rotWithShape="1">
          <a:blip r:embed="rId3"/>
          <a:srcRect l="9574" r="7605"/>
          <a:stretch/>
        </p:blipFill>
        <p:spPr>
          <a:xfrm>
            <a:off x="7605132" y="156794"/>
            <a:ext cx="4282068" cy="6666572"/>
          </a:xfrm>
          <a:prstGeom prst="rect">
            <a:avLst/>
          </a:prstGeom>
        </p:spPr>
      </p:pic>
      <p:sp>
        <p:nvSpPr>
          <p:cNvPr id="5" name="TextBox 4"/>
          <p:cNvSpPr txBox="1"/>
          <p:nvPr/>
        </p:nvSpPr>
        <p:spPr>
          <a:xfrm>
            <a:off x="8936150" y="6577145"/>
            <a:ext cx="2417650" cy="246221"/>
          </a:xfrm>
          <a:prstGeom prst="rect">
            <a:avLst/>
          </a:prstGeom>
          <a:noFill/>
        </p:spPr>
        <p:txBody>
          <a:bodyPr wrap="none" rtlCol="0">
            <a:spAutoFit/>
          </a:bodyPr>
          <a:lstStyle/>
          <a:p>
            <a:r>
              <a:rPr lang="en-US" sz="1000" dirty="0" smtClean="0"/>
              <a:t>dreamstime.com (image109775114)</a:t>
            </a:r>
            <a:endParaRPr lang="en-US" sz="1000" dirty="0"/>
          </a:p>
        </p:txBody>
      </p:sp>
    </p:spTree>
    <p:extLst>
      <p:ext uri="{BB962C8B-B14F-4D97-AF65-F5344CB8AC3E}">
        <p14:creationId xmlns:p14="http://schemas.microsoft.com/office/powerpoint/2010/main" val="24730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1078991"/>
            <a:ext cx="6136509" cy="3136392"/>
          </a:xfrm>
        </p:spPr>
        <p:txBody>
          <a:bodyPr/>
          <a:lstStyle/>
          <a:p>
            <a:r>
              <a:rPr lang="en-US" dirty="0" smtClean="0"/>
              <a:t>The Do’s and Don’ts</a:t>
            </a:r>
            <a:endParaRPr lang="en-US" dirty="0"/>
          </a:p>
        </p:txBody>
      </p:sp>
      <p:sp>
        <p:nvSpPr>
          <p:cNvPr id="3" name="Text Placeholder 2"/>
          <p:cNvSpPr>
            <a:spLocks noGrp="1"/>
          </p:cNvSpPr>
          <p:nvPr>
            <p:ph type="body" idx="1"/>
          </p:nvPr>
        </p:nvSpPr>
        <p:spPr>
          <a:xfrm>
            <a:off x="831850" y="4279393"/>
            <a:ext cx="6136508" cy="1270070"/>
          </a:xfrm>
        </p:spPr>
        <p:txBody>
          <a:bodyPr>
            <a:normAutofit/>
          </a:bodyPr>
          <a:lstStyle/>
          <a:p>
            <a:endParaRPr lang="en-US" sz="700" dirty="0" smtClean="0"/>
          </a:p>
          <a:p>
            <a:pPr algn="ctr"/>
            <a:r>
              <a:rPr lang="en-US" dirty="0" smtClean="0"/>
              <a:t>First: what doesn’t work?</a:t>
            </a:r>
          </a:p>
        </p:txBody>
      </p:sp>
    </p:spTree>
    <p:extLst>
      <p:ext uri="{BB962C8B-B14F-4D97-AF65-F5344CB8AC3E}">
        <p14:creationId xmlns:p14="http://schemas.microsoft.com/office/powerpoint/2010/main" val="3674593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3468" y="643467"/>
            <a:ext cx="4620584" cy="4567137"/>
          </a:xfrm>
        </p:spPr>
        <p:txBody>
          <a:bodyPr>
            <a:normAutofit/>
          </a:bodyPr>
          <a:lstStyle/>
          <a:p>
            <a:r>
              <a:rPr lang="en-US" dirty="0"/>
              <a:t>Study Skills</a:t>
            </a:r>
          </a:p>
        </p:txBody>
      </p:sp>
      <p:sp>
        <p:nvSpPr>
          <p:cNvPr id="3" name="Subtitle 2"/>
          <p:cNvSpPr>
            <a:spLocks noGrp="1"/>
          </p:cNvSpPr>
          <p:nvPr>
            <p:ph type="subTitle" idx="1"/>
          </p:nvPr>
        </p:nvSpPr>
        <p:spPr>
          <a:xfrm>
            <a:off x="643467" y="5498909"/>
            <a:ext cx="6169928" cy="1124915"/>
          </a:xfrm>
        </p:spPr>
        <p:txBody>
          <a:bodyPr vert="horz" lIns="91440" tIns="45720" rIns="91440" bIns="45720" rtlCol="0" anchor="t">
            <a:normAutofit/>
          </a:bodyPr>
          <a:lstStyle/>
          <a:p>
            <a:r>
              <a:rPr lang="en-US" dirty="0"/>
              <a:t>Strategies for academic </a:t>
            </a:r>
            <a:r>
              <a:rPr lang="en-US" dirty="0" smtClean="0"/>
              <a:t>Success</a:t>
            </a:r>
          </a:p>
          <a:p>
            <a:r>
              <a:rPr lang="en-US" sz="2000" dirty="0" smtClean="0"/>
              <a:t>Alice Pittman, MCC Success Center</a:t>
            </a:r>
            <a:endParaRPr lang="en-US" sz="2000" dirty="0"/>
          </a:p>
        </p:txBody>
      </p:sp>
      <p:pic>
        <p:nvPicPr>
          <p:cNvPr id="4" name="Picture 3">
            <a:extLst>
              <a:ext uri="{FF2B5EF4-FFF2-40B4-BE49-F238E27FC236}">
                <a16:creationId xmlns:a16="http://schemas.microsoft.com/office/drawing/2014/main" id="{29CF591E-DE35-4D9F-BEBE-9F2AE30ED05A}"/>
              </a:ext>
            </a:extLst>
          </p:cNvPr>
          <p:cNvPicPr>
            <a:picLocks noChangeAspect="1"/>
          </p:cNvPicPr>
          <p:nvPr/>
        </p:nvPicPr>
        <p:blipFill rotWithShape="1">
          <a:blip r:embed="rId3"/>
          <a:srcRect l="23552" r="24270"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8983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Mistakes You Might Be Making …</a:t>
            </a:r>
            <a:endParaRPr lang="en-US" dirty="0"/>
          </a:p>
        </p:txBody>
      </p:sp>
      <p:sp>
        <p:nvSpPr>
          <p:cNvPr id="3" name="Content Placeholder 2"/>
          <p:cNvSpPr>
            <a:spLocks noGrp="1"/>
          </p:cNvSpPr>
          <p:nvPr>
            <p:ph sz="half" idx="1"/>
          </p:nvPr>
        </p:nvSpPr>
        <p:spPr>
          <a:xfrm>
            <a:off x="838200" y="1945989"/>
            <a:ext cx="9199179" cy="3792659"/>
          </a:xfrm>
        </p:spPr>
        <p:txBody>
          <a:bodyPr/>
          <a:lstStyle/>
          <a:p>
            <a:pPr marL="0" indent="0">
              <a:spcBef>
                <a:spcPts val="600"/>
              </a:spcBef>
              <a:spcAft>
                <a:spcPts val="600"/>
              </a:spcAft>
              <a:buNone/>
            </a:pPr>
            <a:r>
              <a:rPr lang="en-US" dirty="0" smtClean="0"/>
              <a:t>#1. Studying for too long.</a:t>
            </a:r>
          </a:p>
          <a:p>
            <a:pPr lvl="1">
              <a:spcBef>
                <a:spcPts val="600"/>
              </a:spcBef>
              <a:spcAft>
                <a:spcPts val="600"/>
              </a:spcAft>
            </a:pPr>
            <a:r>
              <a:rPr lang="en-US" dirty="0" smtClean="0"/>
              <a:t>No marathon study sessions!</a:t>
            </a:r>
            <a:endParaRPr lang="en-US" dirty="0"/>
          </a:p>
          <a:p>
            <a:pPr lvl="1">
              <a:spcBef>
                <a:spcPts val="600"/>
              </a:spcBef>
              <a:spcAft>
                <a:spcPts val="600"/>
              </a:spcAft>
            </a:pPr>
            <a:endParaRPr lang="en-US" dirty="0" smtClean="0"/>
          </a:p>
          <a:p>
            <a:pPr lvl="1">
              <a:spcBef>
                <a:spcPts val="600"/>
              </a:spcBef>
              <a:spcAft>
                <a:spcPts val="600"/>
              </a:spcAft>
            </a:pPr>
            <a:r>
              <a:rPr lang="en-US" dirty="0" smtClean="0">
                <a:solidFill>
                  <a:schemeClr val="accent6"/>
                </a:solidFill>
              </a:rPr>
              <a:t>Try this instead: 25 minutes on, 5 minutes off</a:t>
            </a:r>
          </a:p>
          <a:p>
            <a:pPr marL="457200" lvl="1" indent="0">
              <a:spcBef>
                <a:spcPts val="600"/>
              </a:spcBef>
              <a:spcAft>
                <a:spcPts val="600"/>
              </a:spcAft>
              <a:buNone/>
            </a:pPr>
            <a:endParaRPr lang="en-US" dirty="0" smtClean="0"/>
          </a:p>
        </p:txBody>
      </p:sp>
      <p:sp>
        <p:nvSpPr>
          <p:cNvPr id="5" name="TextBox 4"/>
          <p:cNvSpPr txBox="1"/>
          <p:nvPr/>
        </p:nvSpPr>
        <p:spPr>
          <a:xfrm>
            <a:off x="8564254" y="5993949"/>
            <a:ext cx="3073277" cy="523220"/>
          </a:xfrm>
          <a:prstGeom prst="rect">
            <a:avLst/>
          </a:prstGeom>
          <a:noFill/>
        </p:spPr>
        <p:txBody>
          <a:bodyPr wrap="none" rtlCol="0">
            <a:spAutoFit/>
          </a:bodyPr>
          <a:lstStyle/>
          <a:p>
            <a:r>
              <a:rPr lang="en-US" sz="1400" dirty="0" smtClean="0"/>
              <a:t>1. The College Juice, 10/06/2017</a:t>
            </a:r>
          </a:p>
          <a:p>
            <a:r>
              <a:rPr lang="en-US" sz="1400" dirty="0" smtClean="0"/>
              <a:t>2. Emily </a:t>
            </a:r>
            <a:r>
              <a:rPr lang="en-US" sz="1400" dirty="0" err="1" smtClean="0"/>
              <a:t>Morantz</a:t>
            </a:r>
            <a:r>
              <a:rPr lang="en-US" sz="1400" dirty="0" smtClean="0"/>
              <a:t>, students.ubc.ca</a:t>
            </a:r>
            <a:endParaRPr lang="en-US" sz="1400" dirty="0"/>
          </a:p>
        </p:txBody>
      </p:sp>
      <p:pic>
        <p:nvPicPr>
          <p:cNvPr id="6" name="Picture 5"/>
          <p:cNvPicPr>
            <a:picLocks noChangeAspect="1"/>
          </p:cNvPicPr>
          <p:nvPr/>
        </p:nvPicPr>
        <p:blipFill rotWithShape="1">
          <a:blip r:embed="rId3"/>
          <a:srcRect l="16788" r="17213"/>
          <a:stretch/>
        </p:blipFill>
        <p:spPr>
          <a:xfrm>
            <a:off x="4035972" y="4183420"/>
            <a:ext cx="6001407" cy="1366042"/>
          </a:xfrm>
          <a:prstGeom prst="rect">
            <a:avLst/>
          </a:prstGeom>
        </p:spPr>
      </p:pic>
    </p:spTree>
    <p:extLst>
      <p:ext uri="{BB962C8B-B14F-4D97-AF65-F5344CB8AC3E}">
        <p14:creationId xmlns:p14="http://schemas.microsoft.com/office/powerpoint/2010/main" val="187432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Mistakes You Might Be Making …</a:t>
            </a:r>
            <a:endParaRPr lang="en-US" dirty="0"/>
          </a:p>
        </p:txBody>
      </p:sp>
      <p:sp>
        <p:nvSpPr>
          <p:cNvPr id="3" name="Content Placeholder 2"/>
          <p:cNvSpPr>
            <a:spLocks noGrp="1"/>
          </p:cNvSpPr>
          <p:nvPr>
            <p:ph type="body" idx="1"/>
          </p:nvPr>
        </p:nvSpPr>
        <p:spPr>
          <a:xfrm>
            <a:off x="839787" y="1690688"/>
            <a:ext cx="5738434" cy="1487606"/>
          </a:xfrm>
        </p:spPr>
        <p:txBody>
          <a:bodyPr>
            <a:normAutofit/>
          </a:bodyPr>
          <a:lstStyle/>
          <a:p>
            <a:pPr>
              <a:spcBef>
                <a:spcPts val="600"/>
              </a:spcBef>
              <a:spcAft>
                <a:spcPts val="600"/>
              </a:spcAft>
            </a:pPr>
            <a:r>
              <a:rPr lang="en-US" b="0" dirty="0" smtClean="0"/>
              <a:t>#2. Only </a:t>
            </a:r>
            <a:r>
              <a:rPr lang="en-US" b="0" dirty="0"/>
              <a:t>re-reading your notes</a:t>
            </a:r>
            <a:r>
              <a:rPr lang="en-US" b="0" dirty="0" smtClean="0"/>
              <a:t>.</a:t>
            </a:r>
            <a:endParaRPr lang="en-US" b="0" dirty="0"/>
          </a:p>
          <a:p>
            <a:pPr>
              <a:spcBef>
                <a:spcPts val="600"/>
              </a:spcBef>
              <a:spcAft>
                <a:spcPts val="600"/>
              </a:spcAft>
            </a:pPr>
            <a:endParaRPr lang="en-US" dirty="0" smtClean="0"/>
          </a:p>
        </p:txBody>
      </p:sp>
      <p:sp>
        <p:nvSpPr>
          <p:cNvPr id="7" name="Text Placeholder 6"/>
          <p:cNvSpPr>
            <a:spLocks noGrp="1"/>
          </p:cNvSpPr>
          <p:nvPr>
            <p:ph type="body" sz="quarter" idx="3"/>
          </p:nvPr>
        </p:nvSpPr>
        <p:spPr>
          <a:xfrm>
            <a:off x="6419087" y="2385390"/>
            <a:ext cx="5772913" cy="845673"/>
          </a:xfrm>
        </p:spPr>
        <p:txBody>
          <a:bodyPr>
            <a:normAutofit fontScale="85000" lnSpcReduction="20000"/>
          </a:bodyPr>
          <a:lstStyle/>
          <a:p>
            <a:endParaRPr lang="en-US" dirty="0" smtClean="0">
              <a:solidFill>
                <a:schemeClr val="accent3"/>
              </a:solidFill>
            </a:endParaRPr>
          </a:p>
          <a:p>
            <a:r>
              <a:rPr lang="en-US" dirty="0" smtClean="0">
                <a:solidFill>
                  <a:schemeClr val="accent3"/>
                </a:solidFill>
              </a:rPr>
              <a:t>Try </a:t>
            </a:r>
            <a:r>
              <a:rPr lang="en-US" dirty="0">
                <a:solidFill>
                  <a:schemeClr val="accent3"/>
                </a:solidFill>
              </a:rPr>
              <a:t>these more effective tactics</a:t>
            </a:r>
            <a:r>
              <a:rPr lang="en-US" dirty="0" smtClean="0">
                <a:solidFill>
                  <a:schemeClr val="accent3"/>
                </a:solidFill>
              </a:rPr>
              <a:t>:</a:t>
            </a:r>
            <a:endParaRPr lang="en-US" dirty="0">
              <a:solidFill>
                <a:schemeClr val="accent3"/>
              </a:solidFill>
            </a:endParaRPr>
          </a:p>
        </p:txBody>
      </p:sp>
      <p:sp>
        <p:nvSpPr>
          <p:cNvPr id="8" name="Content Placeholder 7"/>
          <p:cNvSpPr>
            <a:spLocks noGrp="1"/>
          </p:cNvSpPr>
          <p:nvPr>
            <p:ph sz="quarter" idx="4"/>
          </p:nvPr>
        </p:nvSpPr>
        <p:spPr>
          <a:xfrm>
            <a:off x="6419088" y="3589360"/>
            <a:ext cx="4937760" cy="2601127"/>
          </a:xfrm>
        </p:spPr>
        <p:txBody>
          <a:bodyPr/>
          <a:lstStyle/>
          <a:p>
            <a:r>
              <a:rPr lang="en-US" dirty="0" smtClean="0">
                <a:solidFill>
                  <a:schemeClr val="accent3"/>
                </a:solidFill>
              </a:rPr>
              <a:t>Quiz yourself</a:t>
            </a:r>
          </a:p>
          <a:p>
            <a:r>
              <a:rPr lang="en-US" dirty="0">
                <a:solidFill>
                  <a:schemeClr val="accent3"/>
                </a:solidFill>
              </a:rPr>
              <a:t>C</a:t>
            </a:r>
            <a:r>
              <a:rPr lang="en-US" dirty="0" smtClean="0">
                <a:solidFill>
                  <a:schemeClr val="accent3"/>
                </a:solidFill>
              </a:rPr>
              <a:t>reate outlines</a:t>
            </a:r>
          </a:p>
          <a:p>
            <a:r>
              <a:rPr lang="en-US" dirty="0">
                <a:solidFill>
                  <a:schemeClr val="accent3"/>
                </a:solidFill>
              </a:rPr>
              <a:t>S</a:t>
            </a:r>
            <a:r>
              <a:rPr lang="en-US" dirty="0" smtClean="0">
                <a:solidFill>
                  <a:schemeClr val="accent3"/>
                </a:solidFill>
              </a:rPr>
              <a:t>ummarize</a:t>
            </a:r>
            <a:endParaRPr lang="en-US" dirty="0">
              <a:solidFill>
                <a:schemeClr val="accent3"/>
              </a:solidFill>
            </a:endParaRPr>
          </a:p>
          <a:p>
            <a:pPr marL="0" indent="0">
              <a:buNone/>
            </a:pPr>
            <a:endParaRPr lang="en-US" dirty="0"/>
          </a:p>
        </p:txBody>
      </p:sp>
      <p:sp>
        <p:nvSpPr>
          <p:cNvPr id="5" name="TextBox 4"/>
          <p:cNvSpPr txBox="1"/>
          <p:nvPr/>
        </p:nvSpPr>
        <p:spPr>
          <a:xfrm>
            <a:off x="8564254" y="5993949"/>
            <a:ext cx="2789546" cy="307777"/>
          </a:xfrm>
          <a:prstGeom prst="rect">
            <a:avLst/>
          </a:prstGeom>
          <a:noFill/>
        </p:spPr>
        <p:txBody>
          <a:bodyPr wrap="none" rtlCol="0">
            <a:spAutoFit/>
          </a:bodyPr>
          <a:lstStyle/>
          <a:p>
            <a:r>
              <a:rPr lang="en-US" sz="1400" dirty="0" smtClean="0"/>
              <a:t>The College Juice, 10/06/2017</a:t>
            </a:r>
            <a:endParaRPr lang="en-US" sz="1400" dirty="0"/>
          </a:p>
        </p:txBody>
      </p:sp>
      <p:pic>
        <p:nvPicPr>
          <p:cNvPr id="4" name="Picture 3"/>
          <p:cNvPicPr>
            <a:picLocks noChangeAspect="1"/>
          </p:cNvPicPr>
          <p:nvPr/>
        </p:nvPicPr>
        <p:blipFill>
          <a:blip r:embed="rId3"/>
          <a:stretch>
            <a:fillRect/>
          </a:stretch>
        </p:blipFill>
        <p:spPr>
          <a:xfrm>
            <a:off x="1058150" y="3127248"/>
            <a:ext cx="4428250" cy="2490891"/>
          </a:xfrm>
          <a:prstGeom prst="rect">
            <a:avLst/>
          </a:prstGeom>
        </p:spPr>
      </p:pic>
      <p:sp>
        <p:nvSpPr>
          <p:cNvPr id="9" name="TextBox 8"/>
          <p:cNvSpPr txBox="1"/>
          <p:nvPr/>
        </p:nvSpPr>
        <p:spPr>
          <a:xfrm>
            <a:off x="1058150" y="5730540"/>
            <a:ext cx="4227439" cy="400110"/>
          </a:xfrm>
          <a:prstGeom prst="rect">
            <a:avLst/>
          </a:prstGeom>
          <a:noFill/>
        </p:spPr>
        <p:txBody>
          <a:bodyPr wrap="none" rtlCol="0">
            <a:spAutoFit/>
          </a:bodyPr>
          <a:lstStyle/>
          <a:p>
            <a:r>
              <a:rPr lang="en-US" sz="1000" dirty="0">
                <a:solidFill>
                  <a:schemeClr val="tx1">
                    <a:lumMod val="50000"/>
                    <a:lumOff val="50000"/>
                  </a:schemeClr>
                </a:solidFill>
              </a:rPr>
              <a:t>https://</a:t>
            </a:r>
            <a:r>
              <a:rPr lang="en-US" sz="1000" dirty="0" smtClean="0">
                <a:solidFill>
                  <a:schemeClr val="tx1">
                    <a:lumMod val="50000"/>
                    <a:lumOff val="50000"/>
                  </a:schemeClr>
                </a:solidFill>
              </a:rPr>
              <a:t>www.inc.com/wanda-thibodeaux/heres-how-much-time-</a:t>
            </a:r>
          </a:p>
          <a:p>
            <a:r>
              <a:rPr lang="en-US" sz="1000" dirty="0" smtClean="0">
                <a:solidFill>
                  <a:schemeClr val="tx1">
                    <a:lumMod val="50000"/>
                    <a:lumOff val="50000"/>
                  </a:schemeClr>
                </a:solidFill>
              </a:rPr>
              <a:t>people-actually-spend-reading-each-day.html</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9461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Mistakes You Might Be Making …</a:t>
            </a:r>
            <a:endParaRPr lang="en-US" dirty="0"/>
          </a:p>
        </p:txBody>
      </p:sp>
      <p:sp>
        <p:nvSpPr>
          <p:cNvPr id="3" name="Content Placeholder 2"/>
          <p:cNvSpPr>
            <a:spLocks noGrp="1"/>
          </p:cNvSpPr>
          <p:nvPr>
            <p:ph sz="half" idx="1"/>
          </p:nvPr>
        </p:nvSpPr>
        <p:spPr>
          <a:xfrm>
            <a:off x="838200" y="1945990"/>
            <a:ext cx="9199179" cy="4047960"/>
          </a:xfrm>
        </p:spPr>
        <p:txBody>
          <a:bodyPr>
            <a:normAutofit/>
          </a:bodyPr>
          <a:lstStyle/>
          <a:p>
            <a:pPr marL="0" indent="0">
              <a:spcBef>
                <a:spcPts val="600"/>
              </a:spcBef>
              <a:spcAft>
                <a:spcPts val="600"/>
              </a:spcAft>
              <a:buNone/>
            </a:pPr>
            <a:r>
              <a:rPr lang="en-US" dirty="0" smtClean="0"/>
              <a:t>#3. Memorizing </a:t>
            </a:r>
          </a:p>
          <a:p>
            <a:pPr marL="0" indent="0">
              <a:spcBef>
                <a:spcPts val="600"/>
              </a:spcBef>
              <a:spcAft>
                <a:spcPts val="600"/>
              </a:spcAft>
              <a:buNone/>
            </a:pPr>
            <a:r>
              <a:rPr lang="en-US" dirty="0"/>
              <a:t>	</a:t>
            </a:r>
            <a:r>
              <a:rPr lang="en-US" dirty="0" smtClean="0"/>
              <a:t>… instead of understanding.</a:t>
            </a:r>
          </a:p>
          <a:p>
            <a:pPr lvl="1">
              <a:spcBef>
                <a:spcPts val="600"/>
              </a:spcBef>
              <a:spcAft>
                <a:spcPts val="600"/>
              </a:spcAft>
            </a:pPr>
            <a:endParaRPr lang="en-US" dirty="0" smtClean="0">
              <a:solidFill>
                <a:schemeClr val="accent1"/>
              </a:solidFill>
            </a:endParaRPr>
          </a:p>
          <a:p>
            <a:pPr lvl="1">
              <a:spcBef>
                <a:spcPts val="600"/>
              </a:spcBef>
              <a:spcAft>
                <a:spcPts val="600"/>
              </a:spcAft>
            </a:pPr>
            <a:endParaRPr lang="en-US" dirty="0">
              <a:solidFill>
                <a:schemeClr val="accent1"/>
              </a:solidFill>
            </a:endParaRPr>
          </a:p>
          <a:p>
            <a:pPr lvl="1">
              <a:spcBef>
                <a:spcPts val="600"/>
              </a:spcBef>
              <a:spcAft>
                <a:spcPts val="600"/>
              </a:spcAft>
            </a:pPr>
            <a:r>
              <a:rPr lang="en-US" dirty="0" smtClean="0">
                <a:solidFill>
                  <a:schemeClr val="accent5"/>
                </a:solidFill>
              </a:rPr>
              <a:t>Make sure you actually </a:t>
            </a:r>
            <a:r>
              <a:rPr lang="en-US" i="1" dirty="0" smtClean="0">
                <a:solidFill>
                  <a:schemeClr val="accent5"/>
                </a:solidFill>
              </a:rPr>
              <a:t>understand</a:t>
            </a:r>
            <a:r>
              <a:rPr lang="en-US" dirty="0" smtClean="0">
                <a:solidFill>
                  <a:schemeClr val="accent5"/>
                </a:solidFill>
              </a:rPr>
              <a:t> </a:t>
            </a:r>
          </a:p>
          <a:p>
            <a:pPr marL="457200" lvl="1" indent="0">
              <a:spcBef>
                <a:spcPts val="600"/>
              </a:spcBef>
              <a:spcAft>
                <a:spcPts val="600"/>
              </a:spcAft>
              <a:buNone/>
            </a:pPr>
            <a:r>
              <a:rPr lang="en-US" dirty="0" smtClean="0">
                <a:solidFill>
                  <a:schemeClr val="accent5"/>
                </a:solidFill>
              </a:rPr>
              <a:t>   what you’re learning …</a:t>
            </a:r>
            <a:endParaRPr lang="en-US" dirty="0">
              <a:solidFill>
                <a:schemeClr val="accent5"/>
              </a:solidFill>
            </a:endParaRPr>
          </a:p>
          <a:p>
            <a:pPr marL="0" indent="0">
              <a:spcBef>
                <a:spcPts val="600"/>
              </a:spcBef>
              <a:spcAft>
                <a:spcPts val="600"/>
              </a:spcAft>
              <a:buNone/>
            </a:pPr>
            <a:endParaRPr lang="en-US" dirty="0" smtClean="0">
              <a:solidFill>
                <a:schemeClr val="accent4"/>
              </a:solidFill>
            </a:endParaRPr>
          </a:p>
        </p:txBody>
      </p:sp>
      <p:sp>
        <p:nvSpPr>
          <p:cNvPr id="5" name="TextBox 4"/>
          <p:cNvSpPr txBox="1"/>
          <p:nvPr/>
        </p:nvSpPr>
        <p:spPr>
          <a:xfrm>
            <a:off x="8564254" y="5993949"/>
            <a:ext cx="2789546" cy="307777"/>
          </a:xfrm>
          <a:prstGeom prst="rect">
            <a:avLst/>
          </a:prstGeom>
          <a:noFill/>
        </p:spPr>
        <p:txBody>
          <a:bodyPr wrap="none" rtlCol="0">
            <a:spAutoFit/>
          </a:bodyPr>
          <a:lstStyle/>
          <a:p>
            <a:r>
              <a:rPr lang="en-US" sz="1400" dirty="0" smtClean="0"/>
              <a:t>The College Juice, 10/06/2017</a:t>
            </a:r>
            <a:endParaRPr lang="en-US" sz="1400" dirty="0"/>
          </a:p>
        </p:txBody>
      </p:sp>
      <p:pic>
        <p:nvPicPr>
          <p:cNvPr id="4" name="Picture 3"/>
          <p:cNvPicPr>
            <a:picLocks noChangeAspect="1"/>
          </p:cNvPicPr>
          <p:nvPr/>
        </p:nvPicPr>
        <p:blipFill>
          <a:blip r:embed="rId3"/>
          <a:stretch>
            <a:fillRect/>
          </a:stretch>
        </p:blipFill>
        <p:spPr>
          <a:xfrm>
            <a:off x="7850710" y="1690688"/>
            <a:ext cx="2638613" cy="4080329"/>
          </a:xfrm>
          <a:prstGeom prst="rect">
            <a:avLst/>
          </a:prstGeom>
        </p:spPr>
      </p:pic>
    </p:spTree>
    <p:extLst>
      <p:ext uri="{BB962C8B-B14F-4D97-AF65-F5344CB8AC3E}">
        <p14:creationId xmlns:p14="http://schemas.microsoft.com/office/powerpoint/2010/main" val="18917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Mistakes You Might Be Making …</a:t>
            </a:r>
            <a:endParaRPr lang="en-US" dirty="0"/>
          </a:p>
        </p:txBody>
      </p:sp>
      <p:sp>
        <p:nvSpPr>
          <p:cNvPr id="3" name="Content Placeholder 2"/>
          <p:cNvSpPr>
            <a:spLocks noGrp="1"/>
          </p:cNvSpPr>
          <p:nvPr>
            <p:ph sz="half" idx="1"/>
          </p:nvPr>
        </p:nvSpPr>
        <p:spPr>
          <a:xfrm>
            <a:off x="838200" y="1945989"/>
            <a:ext cx="10515600" cy="3792659"/>
          </a:xfrm>
        </p:spPr>
        <p:txBody>
          <a:bodyPr/>
          <a:lstStyle/>
          <a:p>
            <a:pPr marL="0" indent="0">
              <a:spcBef>
                <a:spcPts val="600"/>
              </a:spcBef>
              <a:spcAft>
                <a:spcPts val="600"/>
              </a:spcAft>
              <a:buNone/>
            </a:pPr>
            <a:r>
              <a:rPr lang="en-US" dirty="0" smtClean="0"/>
              <a:t>#4. Cramming.</a:t>
            </a:r>
          </a:p>
          <a:p>
            <a:pPr>
              <a:spcBef>
                <a:spcPts val="600"/>
              </a:spcBef>
              <a:spcAft>
                <a:spcPts val="600"/>
              </a:spcAft>
            </a:pPr>
            <a:endParaRPr lang="en-US" dirty="0" smtClean="0"/>
          </a:p>
          <a:p>
            <a:pPr lvl="1">
              <a:spcBef>
                <a:spcPts val="600"/>
              </a:spcBef>
              <a:spcAft>
                <a:spcPts val="600"/>
              </a:spcAft>
            </a:pPr>
            <a:r>
              <a:rPr lang="en-US" b="1" dirty="0" smtClean="0"/>
              <a:t>Procrastination</a:t>
            </a:r>
            <a:r>
              <a:rPr lang="en-US" dirty="0" smtClean="0"/>
              <a:t> </a:t>
            </a:r>
            <a:r>
              <a:rPr lang="en-US" dirty="0" smtClean="0">
                <a:solidFill>
                  <a:schemeClr val="tx1">
                    <a:lumMod val="50000"/>
                    <a:lumOff val="50000"/>
                  </a:schemeClr>
                </a:solidFill>
              </a:rPr>
              <a:t>(more on this later) </a:t>
            </a:r>
            <a:r>
              <a:rPr lang="en-US" b="1" dirty="0" smtClean="0"/>
              <a:t>compounds</a:t>
            </a:r>
            <a:r>
              <a:rPr lang="en-US" dirty="0" smtClean="0"/>
              <a:t> </a:t>
            </a:r>
            <a:r>
              <a:rPr lang="en-US" b="1" dirty="0" smtClean="0"/>
              <a:t>stress!</a:t>
            </a:r>
            <a:endParaRPr lang="en-US" dirty="0" smtClean="0"/>
          </a:p>
          <a:p>
            <a:pPr>
              <a:spcBef>
                <a:spcPts val="600"/>
              </a:spcBef>
              <a:spcAft>
                <a:spcPts val="600"/>
              </a:spcAft>
            </a:pPr>
            <a:endParaRPr lang="en-US" dirty="0"/>
          </a:p>
          <a:p>
            <a:pPr lvl="1">
              <a:spcBef>
                <a:spcPts val="600"/>
              </a:spcBef>
              <a:spcAft>
                <a:spcPts val="600"/>
              </a:spcAft>
            </a:pPr>
            <a:r>
              <a:rPr lang="en-US" b="1" dirty="0" smtClean="0">
                <a:solidFill>
                  <a:schemeClr val="accent2"/>
                </a:solidFill>
              </a:rPr>
              <a:t>Try this instead:</a:t>
            </a:r>
          </a:p>
          <a:p>
            <a:pPr marL="914400" lvl="2" indent="0">
              <a:spcBef>
                <a:spcPts val="600"/>
              </a:spcBef>
              <a:spcAft>
                <a:spcPts val="600"/>
              </a:spcAft>
              <a:buNone/>
            </a:pPr>
            <a:r>
              <a:rPr lang="en-US" dirty="0" smtClean="0">
                <a:solidFill>
                  <a:schemeClr val="accent2"/>
                </a:solidFill>
              </a:rPr>
              <a:t>Break up the material into multiple study sessions leading up to exam day.</a:t>
            </a:r>
          </a:p>
        </p:txBody>
      </p:sp>
      <p:sp>
        <p:nvSpPr>
          <p:cNvPr id="5" name="TextBox 4"/>
          <p:cNvSpPr txBox="1"/>
          <p:nvPr/>
        </p:nvSpPr>
        <p:spPr>
          <a:xfrm>
            <a:off x="8564254" y="5993949"/>
            <a:ext cx="2789546" cy="307777"/>
          </a:xfrm>
          <a:prstGeom prst="rect">
            <a:avLst/>
          </a:prstGeom>
          <a:noFill/>
        </p:spPr>
        <p:txBody>
          <a:bodyPr wrap="none" rtlCol="0">
            <a:spAutoFit/>
          </a:bodyPr>
          <a:lstStyle/>
          <a:p>
            <a:r>
              <a:rPr lang="en-US" sz="1400" dirty="0" smtClean="0"/>
              <a:t>The College Juice, 10/06/2017</a:t>
            </a:r>
            <a:endParaRPr lang="en-US" sz="1400" dirty="0"/>
          </a:p>
        </p:txBody>
      </p:sp>
    </p:spTree>
    <p:extLst>
      <p:ext uri="{BB962C8B-B14F-4D97-AF65-F5344CB8AC3E}">
        <p14:creationId xmlns:p14="http://schemas.microsoft.com/office/powerpoint/2010/main" val="352876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Mistakes You Might Be Making …</a:t>
            </a:r>
            <a:endParaRPr lang="en-US" dirty="0"/>
          </a:p>
        </p:txBody>
      </p:sp>
      <p:sp>
        <p:nvSpPr>
          <p:cNvPr id="3" name="Content Placeholder 2"/>
          <p:cNvSpPr>
            <a:spLocks noGrp="1"/>
          </p:cNvSpPr>
          <p:nvPr>
            <p:ph sz="half" idx="1"/>
          </p:nvPr>
        </p:nvSpPr>
        <p:spPr>
          <a:xfrm>
            <a:off x="838200" y="1945989"/>
            <a:ext cx="9199179" cy="4047960"/>
          </a:xfrm>
        </p:spPr>
        <p:txBody>
          <a:bodyPr>
            <a:normAutofit/>
          </a:bodyPr>
          <a:lstStyle/>
          <a:p>
            <a:pPr marL="0" indent="0">
              <a:spcBef>
                <a:spcPts val="600"/>
              </a:spcBef>
              <a:spcAft>
                <a:spcPts val="600"/>
              </a:spcAft>
              <a:buNone/>
            </a:pPr>
            <a:r>
              <a:rPr lang="en-US" dirty="0" smtClean="0"/>
              <a:t>#5. Pulling all-nighters.</a:t>
            </a:r>
          </a:p>
          <a:p>
            <a:pPr>
              <a:spcBef>
                <a:spcPts val="600"/>
              </a:spcBef>
              <a:spcAft>
                <a:spcPts val="600"/>
              </a:spcAft>
            </a:pPr>
            <a:endParaRPr lang="en-US" dirty="0"/>
          </a:p>
          <a:p>
            <a:pPr marL="0" indent="0">
              <a:spcBef>
                <a:spcPts val="600"/>
              </a:spcBef>
              <a:spcAft>
                <a:spcPts val="600"/>
              </a:spcAft>
              <a:buNone/>
            </a:pPr>
            <a:r>
              <a:rPr lang="en-US" dirty="0" smtClean="0"/>
              <a:t>	Just … don’t.</a:t>
            </a:r>
          </a:p>
          <a:p>
            <a:pPr>
              <a:spcBef>
                <a:spcPts val="600"/>
              </a:spcBef>
              <a:spcAft>
                <a:spcPts val="600"/>
              </a:spcAft>
            </a:pPr>
            <a:endParaRPr lang="en-US" dirty="0" smtClean="0"/>
          </a:p>
          <a:p>
            <a:pPr>
              <a:spcBef>
                <a:spcPts val="600"/>
              </a:spcBef>
              <a:spcAft>
                <a:spcPts val="600"/>
              </a:spcAft>
            </a:pPr>
            <a:endParaRPr lang="en-US" dirty="0"/>
          </a:p>
          <a:p>
            <a:pPr lvl="1">
              <a:spcBef>
                <a:spcPts val="600"/>
              </a:spcBef>
              <a:spcAft>
                <a:spcPts val="600"/>
              </a:spcAft>
            </a:pPr>
            <a:r>
              <a:rPr lang="en-US" sz="2600" dirty="0" smtClean="0">
                <a:solidFill>
                  <a:schemeClr val="accent1"/>
                </a:solidFill>
              </a:rPr>
              <a:t>Your brain needs sleep!</a:t>
            </a:r>
            <a:br>
              <a:rPr lang="en-US" sz="2600" dirty="0" smtClean="0">
                <a:solidFill>
                  <a:schemeClr val="accent1"/>
                </a:solidFill>
              </a:rPr>
            </a:br>
            <a:endParaRPr lang="en-US" sz="2600" dirty="0">
              <a:solidFill>
                <a:schemeClr val="accent1"/>
              </a:solidFill>
            </a:endParaRPr>
          </a:p>
        </p:txBody>
      </p:sp>
      <p:sp>
        <p:nvSpPr>
          <p:cNvPr id="5" name="TextBox 4"/>
          <p:cNvSpPr txBox="1"/>
          <p:nvPr/>
        </p:nvSpPr>
        <p:spPr>
          <a:xfrm>
            <a:off x="8564254" y="5993949"/>
            <a:ext cx="2789546" cy="307777"/>
          </a:xfrm>
          <a:prstGeom prst="rect">
            <a:avLst/>
          </a:prstGeom>
          <a:noFill/>
        </p:spPr>
        <p:txBody>
          <a:bodyPr wrap="none" rtlCol="0">
            <a:spAutoFit/>
          </a:bodyPr>
          <a:lstStyle/>
          <a:p>
            <a:r>
              <a:rPr lang="en-US" sz="1400" dirty="0" smtClean="0"/>
              <a:t>The College Juice, 10/06/2017</a:t>
            </a:r>
            <a:endParaRPr lang="en-US" sz="1400" dirty="0"/>
          </a:p>
        </p:txBody>
      </p:sp>
      <p:pic>
        <p:nvPicPr>
          <p:cNvPr id="4" name="Picture 3"/>
          <p:cNvPicPr>
            <a:picLocks noChangeAspect="1"/>
          </p:cNvPicPr>
          <p:nvPr/>
        </p:nvPicPr>
        <p:blipFill>
          <a:blip r:embed="rId3"/>
          <a:stretch>
            <a:fillRect/>
          </a:stretch>
        </p:blipFill>
        <p:spPr>
          <a:xfrm>
            <a:off x="5780690" y="1945989"/>
            <a:ext cx="4925340" cy="3267142"/>
          </a:xfrm>
          <a:prstGeom prst="rect">
            <a:avLst/>
          </a:prstGeom>
        </p:spPr>
      </p:pic>
      <p:sp>
        <p:nvSpPr>
          <p:cNvPr id="6" name="TextBox 5"/>
          <p:cNvSpPr txBox="1"/>
          <p:nvPr/>
        </p:nvSpPr>
        <p:spPr>
          <a:xfrm>
            <a:off x="5700441" y="5345321"/>
            <a:ext cx="5129930" cy="215444"/>
          </a:xfrm>
          <a:prstGeom prst="rect">
            <a:avLst/>
          </a:prstGeom>
          <a:noFill/>
        </p:spPr>
        <p:txBody>
          <a:bodyPr wrap="none" rtlCol="0">
            <a:spAutoFit/>
          </a:bodyPr>
          <a:lstStyle/>
          <a:p>
            <a:r>
              <a:rPr lang="en-US" sz="800" dirty="0">
                <a:solidFill>
                  <a:schemeClr val="bg2">
                    <a:lumMod val="75000"/>
                  </a:schemeClr>
                </a:solidFill>
              </a:rPr>
              <a:t>https://archive.shine.cn/metro/education/Cramming-takes-fun-out-of-school-holidays/shdaily.shtml</a:t>
            </a:r>
          </a:p>
        </p:txBody>
      </p:sp>
    </p:spTree>
    <p:extLst>
      <p:ext uri="{BB962C8B-B14F-4D97-AF65-F5344CB8AC3E}">
        <p14:creationId xmlns:p14="http://schemas.microsoft.com/office/powerpoint/2010/main" val="71912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62962" y="1926945"/>
            <a:ext cx="7490838" cy="3767364"/>
          </a:xfrm>
          <a:prstGeom prst="rect">
            <a:avLst/>
          </a:prstGeom>
        </p:spPr>
      </p:pic>
      <p:sp>
        <p:nvSpPr>
          <p:cNvPr id="2" name="Title 1"/>
          <p:cNvSpPr>
            <a:spLocks noGrp="1"/>
          </p:cNvSpPr>
          <p:nvPr>
            <p:ph type="title"/>
          </p:nvPr>
        </p:nvSpPr>
        <p:spPr/>
        <p:txBody>
          <a:bodyPr/>
          <a:lstStyle/>
          <a:p>
            <a:r>
              <a:rPr lang="en-US" dirty="0" smtClean="0"/>
              <a:t>6 Mistakes You Might Be Making …</a:t>
            </a:r>
            <a:endParaRPr lang="en-US" dirty="0"/>
          </a:p>
        </p:txBody>
      </p:sp>
      <p:sp>
        <p:nvSpPr>
          <p:cNvPr id="3" name="Content Placeholder 2"/>
          <p:cNvSpPr>
            <a:spLocks noGrp="1"/>
          </p:cNvSpPr>
          <p:nvPr>
            <p:ph sz="half" idx="1"/>
          </p:nvPr>
        </p:nvSpPr>
        <p:spPr>
          <a:xfrm>
            <a:off x="838200" y="1945989"/>
            <a:ext cx="9199179" cy="4643997"/>
          </a:xfrm>
        </p:spPr>
        <p:txBody>
          <a:bodyPr>
            <a:normAutofit/>
          </a:bodyPr>
          <a:lstStyle/>
          <a:p>
            <a:pPr marL="0" indent="0">
              <a:spcBef>
                <a:spcPts val="600"/>
              </a:spcBef>
              <a:spcAft>
                <a:spcPts val="600"/>
              </a:spcAft>
              <a:buNone/>
            </a:pPr>
            <a:r>
              <a:rPr lang="en-US" dirty="0" smtClean="0"/>
              <a:t>#6. Not seeking help.</a:t>
            </a:r>
          </a:p>
          <a:p>
            <a:pPr>
              <a:spcBef>
                <a:spcPts val="600"/>
              </a:spcBef>
              <a:spcAft>
                <a:spcPts val="600"/>
              </a:spcAft>
            </a:pPr>
            <a:endParaRPr lang="en-US" dirty="0"/>
          </a:p>
          <a:p>
            <a:pPr>
              <a:spcBef>
                <a:spcPts val="600"/>
              </a:spcBef>
              <a:spcAft>
                <a:spcPts val="600"/>
              </a:spcAft>
            </a:pPr>
            <a:endParaRPr lang="en-US" dirty="0" smtClean="0"/>
          </a:p>
          <a:p>
            <a:pPr>
              <a:spcBef>
                <a:spcPts val="600"/>
              </a:spcBef>
              <a:spcAft>
                <a:spcPts val="600"/>
              </a:spcAft>
            </a:pPr>
            <a:endParaRPr lang="en-US" dirty="0"/>
          </a:p>
          <a:p>
            <a:pPr marL="0" indent="0">
              <a:spcBef>
                <a:spcPts val="600"/>
              </a:spcBef>
              <a:spcAft>
                <a:spcPts val="600"/>
              </a:spcAft>
              <a:buNone/>
            </a:pPr>
            <a:r>
              <a:rPr lang="en-US" sz="3200" dirty="0" smtClean="0">
                <a:solidFill>
                  <a:schemeClr val="accent4"/>
                </a:solidFill>
              </a:rPr>
              <a:t> </a:t>
            </a:r>
            <a:r>
              <a:rPr lang="en-US" sz="3200" b="1" dirty="0" smtClean="0">
                <a:solidFill>
                  <a:schemeClr val="accent4"/>
                </a:solidFill>
              </a:rPr>
              <a:t>Use </a:t>
            </a:r>
          </a:p>
          <a:p>
            <a:pPr marL="0" indent="0">
              <a:spcBef>
                <a:spcPts val="600"/>
              </a:spcBef>
              <a:spcAft>
                <a:spcPts val="600"/>
              </a:spcAft>
              <a:buNone/>
            </a:pPr>
            <a:r>
              <a:rPr lang="en-US" sz="3200" b="1" dirty="0" smtClean="0">
                <a:solidFill>
                  <a:schemeClr val="accent4"/>
                </a:solidFill>
              </a:rPr>
              <a:t>    your </a:t>
            </a:r>
          </a:p>
          <a:p>
            <a:pPr marL="0" indent="0">
              <a:spcBef>
                <a:spcPts val="600"/>
              </a:spcBef>
              <a:spcAft>
                <a:spcPts val="600"/>
              </a:spcAft>
              <a:buNone/>
            </a:pPr>
            <a:r>
              <a:rPr lang="en-US" sz="3200" b="1" dirty="0" smtClean="0">
                <a:solidFill>
                  <a:schemeClr val="accent4"/>
                </a:solidFill>
              </a:rPr>
              <a:t>      resources!</a:t>
            </a:r>
            <a:endParaRPr lang="en-US" sz="3200" b="1" dirty="0">
              <a:solidFill>
                <a:schemeClr val="accent4"/>
              </a:solidFill>
            </a:endParaRPr>
          </a:p>
        </p:txBody>
      </p:sp>
      <p:sp>
        <p:nvSpPr>
          <p:cNvPr id="5" name="TextBox 4"/>
          <p:cNvSpPr txBox="1"/>
          <p:nvPr/>
        </p:nvSpPr>
        <p:spPr>
          <a:xfrm>
            <a:off x="8564254" y="5993949"/>
            <a:ext cx="2789546" cy="307777"/>
          </a:xfrm>
          <a:prstGeom prst="rect">
            <a:avLst/>
          </a:prstGeom>
          <a:noFill/>
        </p:spPr>
        <p:txBody>
          <a:bodyPr wrap="none" rtlCol="0">
            <a:spAutoFit/>
          </a:bodyPr>
          <a:lstStyle/>
          <a:p>
            <a:r>
              <a:rPr lang="en-US" sz="1400" dirty="0" smtClean="0"/>
              <a:t>The College Juice, 10/06/2017</a:t>
            </a:r>
            <a:endParaRPr lang="en-US" sz="1400" dirty="0"/>
          </a:p>
        </p:txBody>
      </p:sp>
      <p:sp>
        <p:nvSpPr>
          <p:cNvPr id="6" name="TextBox 5"/>
          <p:cNvSpPr txBox="1"/>
          <p:nvPr/>
        </p:nvSpPr>
        <p:spPr>
          <a:xfrm>
            <a:off x="4782207" y="5722374"/>
            <a:ext cx="6075702" cy="215444"/>
          </a:xfrm>
          <a:prstGeom prst="rect">
            <a:avLst/>
          </a:prstGeom>
          <a:noFill/>
        </p:spPr>
        <p:txBody>
          <a:bodyPr wrap="none" rtlCol="0">
            <a:spAutoFit/>
          </a:bodyPr>
          <a:lstStyle/>
          <a:p>
            <a:r>
              <a:rPr lang="en-US" sz="800" dirty="0">
                <a:solidFill>
                  <a:schemeClr val="bg2">
                    <a:lumMod val="75000"/>
                  </a:schemeClr>
                </a:solidFill>
              </a:rPr>
              <a:t>https://www.facebook.com/pages/category/Tutor-Teacher/BYU-Covid-Tutors-Free-Tutoring-Services-107211087648615/</a:t>
            </a:r>
          </a:p>
        </p:txBody>
      </p:sp>
    </p:spTree>
    <p:extLst>
      <p:ext uri="{BB962C8B-B14F-4D97-AF65-F5344CB8AC3E}">
        <p14:creationId xmlns:p14="http://schemas.microsoft.com/office/powerpoint/2010/main" val="13967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rushVTI">
  <a:themeElements>
    <a:clrScheme name="AnalogousFromRegularSeed_2SEEDS">
      <a:dk1>
        <a:srgbClr val="000000"/>
      </a:dk1>
      <a:lt1>
        <a:srgbClr val="FFFFFF"/>
      </a:lt1>
      <a:dk2>
        <a:srgbClr val="243941"/>
      </a:dk2>
      <a:lt2>
        <a:srgbClr val="E2E3E8"/>
      </a:lt2>
      <a:accent1>
        <a:srgbClr val="C79C16"/>
      </a:accent1>
      <a:accent2>
        <a:srgbClr val="E76A29"/>
      </a:accent2>
      <a:accent3>
        <a:srgbClr val="92AA1E"/>
      </a:accent3>
      <a:accent4>
        <a:srgbClr val="14B59D"/>
      </a:accent4>
      <a:accent5>
        <a:srgbClr val="23ADE0"/>
      </a:accent5>
      <a:accent6>
        <a:srgbClr val="1F5AD6"/>
      </a:accent6>
      <a:hlink>
        <a:srgbClr val="637CCB"/>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979</TotalTime>
  <Words>1772</Words>
  <Application>Microsoft Office PowerPoint</Application>
  <PresentationFormat>Widescreen</PresentationFormat>
  <Paragraphs>243</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Century Gothic</vt:lpstr>
      <vt:lpstr>BrushVTI</vt:lpstr>
      <vt:lpstr>Study Skills</vt:lpstr>
      <vt:lpstr>Studying 101: Study Smarter  not Harder</vt:lpstr>
      <vt:lpstr>The Do’s and Don’ts</vt:lpstr>
      <vt:lpstr>6 Mistakes You Might Be Making …</vt:lpstr>
      <vt:lpstr>6 Mistakes You Might Be Making …</vt:lpstr>
      <vt:lpstr>6 Mistakes You Might Be Making …</vt:lpstr>
      <vt:lpstr>6 Mistakes You Might Be Making …</vt:lpstr>
      <vt:lpstr>6 Mistakes You Might Be Making …</vt:lpstr>
      <vt:lpstr>6 Mistakes You Might Be Making …</vt:lpstr>
      <vt:lpstr>Goals &amp; Time Management</vt:lpstr>
      <vt:lpstr>PowerPoint Presentation</vt:lpstr>
      <vt:lpstr>Stephen Covey’s Time Management</vt:lpstr>
      <vt:lpstr>PowerPoint Presentation</vt:lpstr>
      <vt:lpstr>What is Studying?</vt:lpstr>
      <vt:lpstr>Studying is …</vt:lpstr>
      <vt:lpstr>PowerPoint Presentation</vt:lpstr>
      <vt:lpstr>Reading is not studying …</vt:lpstr>
      <vt:lpstr>Reading is not studying … unless it’s SQ3R</vt:lpstr>
      <vt:lpstr>Taking Notes</vt:lpstr>
      <vt:lpstr>Cornell Note-taking Method</vt:lpstr>
      <vt:lpstr> Concept  Mapping</vt:lpstr>
      <vt:lpstr>Not all studying is equal …</vt:lpstr>
      <vt:lpstr>Procrastination</vt:lpstr>
      <vt:lpstr>PowerPoint Presentation</vt:lpstr>
      <vt:lpstr>PowerPoint Presentation</vt:lpstr>
      <vt:lpstr>PowerPoint Presentation</vt:lpstr>
      <vt:lpstr>PowerPoint Presentation</vt:lpstr>
      <vt:lpstr>Study Skills</vt:lpstr>
      <vt:lpstr>Studying is …</vt:lpstr>
      <vt:lpstr>Study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Pittman, Alice E</dc:creator>
  <cp:lastModifiedBy>Pittman, Alice E</cp:lastModifiedBy>
  <cp:revision>89</cp:revision>
  <cp:lastPrinted>2020-09-10T16:01:12Z</cp:lastPrinted>
  <dcterms:created xsi:type="dcterms:W3CDTF">2020-09-08T14:43:46Z</dcterms:created>
  <dcterms:modified xsi:type="dcterms:W3CDTF">2021-03-08T18:18:57Z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